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6"/>
  </p:notesMasterIdLst>
  <p:sldIdLst>
    <p:sldId id="272" r:id="rId3"/>
    <p:sldId id="301" r:id="rId4"/>
    <p:sldId id="306" r:id="rId5"/>
    <p:sldId id="949" r:id="rId6"/>
    <p:sldId id="304" r:id="rId7"/>
    <p:sldId id="273" r:id="rId8"/>
    <p:sldId id="274" r:id="rId9"/>
    <p:sldId id="259" r:id="rId10"/>
    <p:sldId id="258" r:id="rId11"/>
    <p:sldId id="280" r:id="rId12"/>
    <p:sldId id="292" r:id="rId13"/>
    <p:sldId id="294" r:id="rId14"/>
    <p:sldId id="291" r:id="rId15"/>
    <p:sldId id="290" r:id="rId16"/>
    <p:sldId id="295" r:id="rId17"/>
    <p:sldId id="264" r:id="rId18"/>
    <p:sldId id="266" r:id="rId19"/>
    <p:sldId id="308" r:id="rId20"/>
    <p:sldId id="275" r:id="rId21"/>
    <p:sldId id="269" r:id="rId22"/>
    <p:sldId id="260" r:id="rId23"/>
    <p:sldId id="271" r:id="rId24"/>
    <p:sldId id="310" r:id="rId25"/>
  </p:sldIdLst>
  <p:sldSz cx="9144000" cy="6858000" type="screen4x3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47" d="100"/>
          <a:sy n="47" d="100"/>
        </p:scale>
        <p:origin x="904" y="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1" cy="480060"/>
          </a:xfrm>
          <a:prstGeom prst="rect">
            <a:avLst/>
          </a:prstGeom>
        </p:spPr>
        <p:txBody>
          <a:bodyPr vert="horz" lIns="96650" tIns="48325" rIns="96650" bIns="48325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1" cy="480060"/>
          </a:xfrm>
          <a:prstGeom prst="rect">
            <a:avLst/>
          </a:prstGeom>
        </p:spPr>
        <p:txBody>
          <a:bodyPr vert="horz" lIns="96650" tIns="48325" rIns="96650" bIns="48325" rtlCol="0"/>
          <a:lstStyle>
            <a:lvl1pPr algn="r">
              <a:defRPr sz="1300"/>
            </a:lvl1pPr>
          </a:lstStyle>
          <a:p>
            <a:fld id="{CED8FFC4-A237-4983-9432-25E5587BFB6B}" type="datetimeFigureOut">
              <a:rPr lang="en-US" smtClean="0"/>
              <a:pPr/>
              <a:t>7/20/2018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8888" y="720725"/>
            <a:ext cx="4797425" cy="35988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50" tIns="48325" rIns="96650" bIns="48325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1" y="4560571"/>
            <a:ext cx="5852160" cy="4320540"/>
          </a:xfrm>
          <a:prstGeom prst="rect">
            <a:avLst/>
          </a:prstGeom>
        </p:spPr>
        <p:txBody>
          <a:bodyPr vert="horz" lIns="96650" tIns="48325" rIns="96650" bIns="48325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1" cy="480060"/>
          </a:xfrm>
          <a:prstGeom prst="rect">
            <a:avLst/>
          </a:prstGeom>
        </p:spPr>
        <p:txBody>
          <a:bodyPr vert="horz" lIns="96650" tIns="48325" rIns="96650" bIns="48325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1" cy="480060"/>
          </a:xfrm>
          <a:prstGeom prst="rect">
            <a:avLst/>
          </a:prstGeom>
        </p:spPr>
        <p:txBody>
          <a:bodyPr vert="horz" lIns="96650" tIns="48325" rIns="96650" bIns="48325" rtlCol="0" anchor="b"/>
          <a:lstStyle>
            <a:lvl1pPr algn="r">
              <a:defRPr sz="1300"/>
            </a:lvl1pPr>
          </a:lstStyle>
          <a:p>
            <a:fld id="{05C4730F-5B49-45FB-9C23-B2C31A5371B1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0659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  <a:normAutofit fontScale="92500"/>
          </a:bodyPr>
          <a:lstStyle/>
          <a:p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SDCL Canyon Enhancement Planning (CEP)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majority of lands proposed for dedication are comprised of canyons and creeks, and SDCL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leadership has been developing volunteer-based community stewardship for these open spaces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 over eleven years. The partnership with these volunteer groups and Open Space Rangers has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proven to be an efficient and effective way to restore and maintain the canyons.</a:t>
            </a:r>
          </a:p>
          <a:p>
            <a:endParaRPr lang="en-US" sz="1200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SDCL Canyon Enhancement Planning (CEP) Committee and program – started in 2009 – is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designed to develop comprehensive plans for each canyon, primarily by providing informative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existing conditions maps and facilitating canyon stakeholder workshops. SDCL has been creating a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CEP Guide that will facilitate a systems approach for integrating our natural open spaces within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fabric of the urban environment, and will serve as a resource to community and agency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stakeholders to develop enhancement plans for individual canyons, as well as plans to connect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them to improve pedestrian mobility and community access to open space.</a:t>
            </a:r>
          </a:p>
          <a:p>
            <a:endParaRPr lang="en-US" sz="1200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Development of this guide is based on a pilot project in Manzanita/Lexington Canyon in City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Heights. SDCL created existing conditions maps and facilitated five stakeholder meetings to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develop an Enhancement Action Plan for that canyon.</a:t>
            </a:r>
          </a:p>
          <a:p>
            <a:endParaRPr lang="en-US" sz="1200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SDCL is also working closely with the Open Space Division on the environmental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documentation for a Master Canyon Enhancement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Permit to cut cost and red tape for canyon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projects.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03755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The</a:t>
            </a:r>
            <a:r>
              <a:rPr lang="en-US" baseline="0" dirty="0"/>
              <a:t> CEP goals emphasize . . . </a:t>
            </a:r>
          </a:p>
          <a:p>
            <a:endParaRPr lang="en-US" baseline="0" dirty="0"/>
          </a:p>
          <a:p>
            <a:r>
              <a:rPr lang="en-US" baseline="0" dirty="0"/>
              <a:t>Really, have both </a:t>
            </a:r>
            <a:r>
              <a:rPr lang="en-US" baseline="0" dirty="0" err="1"/>
              <a:t>evological</a:t>
            </a:r>
            <a:r>
              <a:rPr lang="en-US" baseline="0" dirty="0"/>
              <a:t> and social goals . . 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FA83CA-6A40-408D-8582-0E1E1634B746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66806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FA83CA-6A40-408D-8582-0E1E1634B746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7370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FA83CA-6A40-408D-8582-0E1E1634B746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6240A-66F2-4256-A29F-90D31E070975}" type="datetimeFigureOut">
              <a:rPr lang="en-US" smtClean="0"/>
              <a:pPr/>
              <a:t>7/20/2018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930AE-20D3-4C8E-82A5-BAF247CB5C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6240A-66F2-4256-A29F-90D31E070975}" type="datetimeFigureOut">
              <a:rPr lang="en-US" smtClean="0"/>
              <a:pPr/>
              <a:t>7/20/2018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930AE-20D3-4C8E-82A5-BAF247CB5C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6240A-66F2-4256-A29F-90D31E070975}" type="datetimeFigureOut">
              <a:rPr lang="en-US" smtClean="0"/>
              <a:pPr/>
              <a:t>7/20/2018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930AE-20D3-4C8E-82A5-BAF247CB5C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prstGeom prst="rect">
            <a:avLst/>
          </a:prstGeo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  <a:prstGeom prst="rect">
            <a:avLst/>
          </a:prstGeo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9F4B66C-8CE0-4B2F-BECA-E0D739A2EBA3}" type="datetime1">
              <a:rPr lang="en-US" smtClean="0"/>
              <a:pPr/>
              <a:t>7/20/2018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/>
          <a:lstStyle/>
          <a:p>
            <a:fld id="{8FC9696E-D991-4BAB-9FFB-E9D8943894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079911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C90CF6F-551C-49FB-AAAF-D4D0B70083EF}" type="datetime1">
              <a:rPr lang="en-US" smtClean="0"/>
              <a:pPr/>
              <a:t>7/20/2018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/>
          <a:lstStyle/>
          <a:p>
            <a:fld id="{8FC9696E-D991-4BAB-9FFB-E9D8943894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5620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prstGeom prst="rect">
            <a:avLst/>
          </a:prstGeo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  <a:prstGeom prst="rect">
            <a:avLst/>
          </a:prstGeo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693735C-8831-4EFE-9933-6B6050015766}" type="datetime1">
              <a:rPr lang="en-US" smtClean="0"/>
              <a:pPr/>
              <a:t>7/20/2018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/>
          <a:lstStyle/>
          <a:p>
            <a:fld id="{8FC9696E-D991-4BAB-9FFB-E9D8943894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381113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  <a:prstGeom prst="rect">
            <a:avLst/>
          </a:prstGeo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  <a:prstGeom prst="rect">
            <a:avLst/>
          </a:prstGeo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DAB7C62-9DD0-4A54-9C02-13988B76ED5C}" type="datetime1">
              <a:rPr lang="en-US" smtClean="0"/>
              <a:pPr/>
              <a:t>7/20/2018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/>
          <a:lstStyle/>
          <a:p>
            <a:fld id="{8FC9696E-D991-4BAB-9FFB-E9D8943894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70974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  <a:prstGeom prst="rect">
            <a:avLst/>
          </a:prstGeo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  <a:prstGeom prst="rect">
            <a:avLst/>
          </a:prstGeo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  <a:prstGeom prst="rect">
            <a:avLst/>
          </a:prstGeo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  <a:prstGeom prst="rect">
            <a:avLst/>
          </a:prstGeo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90910A6-F3A5-45CE-AF5E-DB8D5D977811}" type="datetime1">
              <a:rPr lang="en-US" smtClean="0"/>
              <a:pPr/>
              <a:t>7/20/2018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/>
          <a:lstStyle/>
          <a:p>
            <a:fld id="{8FC9696E-D991-4BAB-9FFB-E9D8943894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4062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  <a:prstGeom prst="rect">
            <a:avLst/>
          </a:prstGeo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E5FD31F-5C5B-4BD9-987A-14CF5BAEC289}" type="datetime1">
              <a:rPr lang="en-US" smtClean="0"/>
              <a:pPr/>
              <a:t>7/20/2018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/>
          <a:lstStyle/>
          <a:p>
            <a:fld id="{8FC9696E-D991-4BAB-9FFB-E9D8943894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964077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4456088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>
            <a:spLocks/>
          </p:cNvSpPr>
          <p:nvPr userDrawn="1"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97281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6240A-66F2-4256-A29F-90D31E070975}" type="datetimeFigureOut">
              <a:rPr lang="en-US" smtClean="0"/>
              <a:pPr/>
              <a:t>7/20/2018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930AE-20D3-4C8E-82A5-BAF247CB5C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A4ED266-33FF-46AB-9E1B-789CBFC93160}" type="datetime1">
              <a:rPr lang="en-US" smtClean="0"/>
              <a:pPr/>
              <a:t>7/20/2018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/>
          <a:lstStyle/>
          <a:p>
            <a:fld id="{8FC9696E-D991-4BAB-9FFB-E9D8943894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561746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  <a:prstGeom prst="rect">
            <a:avLst/>
          </a:prstGeo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  <a:prstGeom prst="rect">
            <a:avLst/>
          </a:prstGeo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734A69E-01D2-48D5-9B4F-6F24C4CA2DB3}" type="datetime1">
              <a:rPr lang="en-US" smtClean="0"/>
              <a:pPr/>
              <a:t>7/20/2018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/>
          <a:lstStyle/>
          <a:p>
            <a:fld id="{8FC9696E-D991-4BAB-9FFB-E9D8943894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46137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6240A-66F2-4256-A29F-90D31E070975}" type="datetimeFigureOut">
              <a:rPr lang="en-US" smtClean="0"/>
              <a:pPr/>
              <a:t>7/20/2018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930AE-20D3-4C8E-82A5-BAF247CB5C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6240A-66F2-4256-A29F-90D31E070975}" type="datetimeFigureOut">
              <a:rPr lang="en-US" smtClean="0"/>
              <a:pPr/>
              <a:t>7/20/2018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930AE-20D3-4C8E-82A5-BAF247CB5C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6240A-66F2-4256-A29F-90D31E070975}" type="datetimeFigureOut">
              <a:rPr lang="en-US" smtClean="0"/>
              <a:pPr/>
              <a:t>7/20/2018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930AE-20D3-4C8E-82A5-BAF247CB5C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6240A-66F2-4256-A29F-90D31E070975}" type="datetimeFigureOut">
              <a:rPr lang="en-US" smtClean="0"/>
              <a:pPr/>
              <a:t>7/20/2018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930AE-20D3-4C8E-82A5-BAF247CB5C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6240A-66F2-4256-A29F-90D31E070975}" type="datetimeFigureOut">
              <a:rPr lang="en-US" smtClean="0"/>
              <a:pPr/>
              <a:t>7/20/2018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930AE-20D3-4C8E-82A5-BAF247CB5C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6240A-66F2-4256-A29F-90D31E070975}" type="datetimeFigureOut">
              <a:rPr lang="en-US" smtClean="0"/>
              <a:pPr/>
              <a:t>7/20/2018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930AE-20D3-4C8E-82A5-BAF247CB5C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6240A-66F2-4256-A29F-90D31E070975}" type="datetimeFigureOut">
              <a:rPr lang="en-US" smtClean="0"/>
              <a:pPr/>
              <a:t>7/20/2018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930AE-20D3-4C8E-82A5-BAF247CB5C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B6240A-66F2-4256-A29F-90D31E070975}" type="datetimeFigureOut">
              <a:rPr lang="en-US" smtClean="0"/>
              <a:pPr/>
              <a:t>7/20/2018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A930AE-20D3-4C8E-82A5-BAF247CB5C3D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50368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jpe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vestrada\Documents\projects\canyonlands\fulton mtg\Clip0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787" y="0"/>
            <a:ext cx="9144000" cy="6835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33400" y="228600"/>
            <a:ext cx="4572001" cy="587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pc="100" dirty="0">
                <a:solidFill>
                  <a:srgbClr val="0070C0"/>
                </a:solidFill>
                <a:latin typeface="+mj-lt"/>
              </a:rPr>
              <a:t>San Diego Canyonlands</a:t>
            </a:r>
          </a:p>
          <a:p>
            <a:pPr algn="ctr"/>
            <a:r>
              <a:rPr lang="en-US" sz="4000" b="1" spc="100" dirty="0">
                <a:solidFill>
                  <a:srgbClr val="0070C0"/>
                </a:solidFill>
                <a:latin typeface="+mj-lt"/>
              </a:rPr>
              <a:t>MASSIVE</a:t>
            </a:r>
          </a:p>
          <a:p>
            <a:pPr algn="ctr"/>
            <a:r>
              <a:rPr lang="en-US" sz="4000" b="1" spc="100" dirty="0">
                <a:solidFill>
                  <a:srgbClr val="0070C0"/>
                </a:solidFill>
                <a:latin typeface="+mj-lt"/>
              </a:rPr>
              <a:t>PASSIVE </a:t>
            </a:r>
          </a:p>
          <a:p>
            <a:pPr algn="ctr"/>
            <a:r>
              <a:rPr lang="en-US" sz="2800" b="1" spc="100" dirty="0">
                <a:solidFill>
                  <a:srgbClr val="0070C0"/>
                </a:solidFill>
                <a:latin typeface="+mj-lt"/>
              </a:rPr>
              <a:t>PARK OPPORTUNITIES</a:t>
            </a:r>
            <a:endParaRPr lang="en-US" sz="2800" spc="100" dirty="0">
              <a:solidFill>
                <a:srgbClr val="0070C0"/>
              </a:solidFill>
              <a:latin typeface="+mj-lt"/>
            </a:endParaRPr>
          </a:p>
          <a:p>
            <a:pPr algn="ctr"/>
            <a:endParaRPr lang="en-US" b="1" spc="100" dirty="0">
              <a:latin typeface="+mj-lt"/>
            </a:endParaRPr>
          </a:p>
          <a:p>
            <a:r>
              <a:rPr lang="en-US" sz="3200" i="1" spc="100" dirty="0">
                <a:latin typeface="+mj-lt"/>
              </a:rPr>
              <a:t>Presentation to:</a:t>
            </a:r>
          </a:p>
          <a:p>
            <a:pPr algn="ctr"/>
            <a:r>
              <a:rPr lang="en-US" sz="3200" b="1" i="1" spc="100" dirty="0">
                <a:latin typeface="+mj-lt"/>
              </a:rPr>
              <a:t>C-3 </a:t>
            </a:r>
          </a:p>
          <a:p>
            <a:pPr algn="ctr"/>
            <a:r>
              <a:rPr lang="en-US" sz="3200" b="1" i="1" spc="100" dirty="0">
                <a:latin typeface="+mj-lt"/>
              </a:rPr>
              <a:t>Coordinate Century 3</a:t>
            </a:r>
          </a:p>
          <a:p>
            <a:endParaRPr lang="en-US" sz="3200" i="1" spc="100" dirty="0">
              <a:latin typeface="+mj-lt"/>
            </a:endParaRPr>
          </a:p>
          <a:p>
            <a:r>
              <a:rPr lang="en-US" sz="2400" b="1" i="1" spc="100" dirty="0">
                <a:latin typeface="+mj-lt"/>
              </a:rPr>
              <a:t>July 24, 2018</a:t>
            </a:r>
          </a:p>
          <a:p>
            <a:endParaRPr lang="en-US" i="1" dirty="0"/>
          </a:p>
        </p:txBody>
      </p:sp>
      <p:pic>
        <p:nvPicPr>
          <p:cNvPr id="6" name="Picture 5" descr="Logo_SDCanyonlands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867400" y="762000"/>
            <a:ext cx="2019300" cy="1625537"/>
          </a:xfrm>
          <a:prstGeom prst="rect">
            <a:avLst/>
          </a:prstGeom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31179" y="3124200"/>
            <a:ext cx="3655621" cy="2438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889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516328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937021"/>
            <a:ext cx="8763000" cy="584477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69397" y="76200"/>
            <a:ext cx="595060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Swan Canyon, City Heights</a:t>
            </a:r>
          </a:p>
          <a:p>
            <a:pPr algn="ctr"/>
            <a:r>
              <a:rPr lang="en-US" sz="2400" dirty="0"/>
              <a:t>Elementary school children plant native plants</a:t>
            </a:r>
          </a:p>
        </p:txBody>
      </p:sp>
    </p:spTree>
    <p:extLst>
      <p:ext uri="{BB962C8B-B14F-4D97-AF65-F5344CB8AC3E}">
        <p14:creationId xmlns:p14="http://schemas.microsoft.com/office/powerpoint/2010/main" val="17797678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" t="2523" b="12518"/>
          <a:stretch/>
        </p:blipFill>
        <p:spPr>
          <a:xfrm>
            <a:off x="228600" y="1371600"/>
            <a:ext cx="8686800" cy="5181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77106" y="381000"/>
            <a:ext cx="690009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Swan Canyon, City Heights </a:t>
            </a:r>
          </a:p>
          <a:p>
            <a:pPr algn="ctr"/>
            <a:r>
              <a:rPr lang="en-US" sz="2400" dirty="0"/>
              <a:t>Hoover High School Eco-Club clears non-native plants </a:t>
            </a:r>
          </a:p>
        </p:txBody>
      </p:sp>
    </p:spTree>
    <p:extLst>
      <p:ext uri="{BB962C8B-B14F-4D97-AF65-F5344CB8AC3E}">
        <p14:creationId xmlns:p14="http://schemas.microsoft.com/office/powerpoint/2010/main" val="18936214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" r="1666" b="15926"/>
          <a:stretch/>
        </p:blipFill>
        <p:spPr>
          <a:xfrm>
            <a:off x="228600" y="1771650"/>
            <a:ext cx="8763000" cy="43243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85800" y="533400"/>
            <a:ext cx="76996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Monroe Clark Middle School City Heights Canyon Volunteers</a:t>
            </a:r>
          </a:p>
          <a:p>
            <a:pPr algn="ctr"/>
            <a:r>
              <a:rPr lang="en-US" sz="2400" dirty="0"/>
              <a:t>Treated to San </a:t>
            </a:r>
            <a:r>
              <a:rPr lang="en-US" sz="2400" dirty="0" err="1"/>
              <a:t>Dieguito</a:t>
            </a:r>
            <a:r>
              <a:rPr lang="en-US" sz="2400" dirty="0"/>
              <a:t> River Watershed Tour, Mt. Volcan</a:t>
            </a:r>
          </a:p>
        </p:txBody>
      </p:sp>
    </p:spTree>
    <p:extLst>
      <p:ext uri="{BB962C8B-B14F-4D97-AF65-F5344CB8AC3E}">
        <p14:creationId xmlns:p14="http://schemas.microsoft.com/office/powerpoint/2010/main" val="26502041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555"/>
          <a:stretch/>
        </p:blipFill>
        <p:spPr>
          <a:xfrm>
            <a:off x="1066800" y="30779"/>
            <a:ext cx="7086600" cy="682722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Oval 2"/>
          <p:cNvSpPr/>
          <p:nvPr/>
        </p:nvSpPr>
        <p:spPr>
          <a:xfrm>
            <a:off x="3048000" y="698465"/>
            <a:ext cx="2743200" cy="1051410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3733800" y="1143000"/>
            <a:ext cx="457200" cy="533400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4267200" y="2590800"/>
            <a:ext cx="1219200" cy="1051410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8015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Owner\AppData\Local\Temp\ManzanitaGatheringPlace.jpg"/>
          <p:cNvPicPr>
            <a:picLocks noChangeAspect="1" noChangeArrowheads="1"/>
          </p:cNvPicPr>
          <p:nvPr/>
        </p:nvPicPr>
        <p:blipFill>
          <a:blip r:embed="rId2" cstate="print"/>
          <a:srcRect l="3333" r="17881"/>
          <a:stretch>
            <a:fillRect/>
          </a:stretch>
        </p:blipFill>
        <p:spPr bwMode="auto">
          <a:xfrm>
            <a:off x="197290" y="3760487"/>
            <a:ext cx="8794310" cy="3097513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lum bright="1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65127"/>
            <a:ext cx="8564946" cy="3660092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6629400" y="1752600"/>
            <a:ext cx="914400" cy="1371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" name="Oval 4"/>
          <p:cNvSpPr/>
          <p:nvPr/>
        </p:nvSpPr>
        <p:spPr>
          <a:xfrm>
            <a:off x="8001000" y="1447800"/>
            <a:ext cx="685800" cy="1447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" name="Oval 5"/>
          <p:cNvSpPr/>
          <p:nvPr/>
        </p:nvSpPr>
        <p:spPr>
          <a:xfrm>
            <a:off x="6019800" y="4191000"/>
            <a:ext cx="685800" cy="1295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" name="Oval 6"/>
          <p:cNvSpPr/>
          <p:nvPr/>
        </p:nvSpPr>
        <p:spPr>
          <a:xfrm>
            <a:off x="6781800" y="4267200"/>
            <a:ext cx="533400" cy="1219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486400" y="3276600"/>
            <a:ext cx="3226396" cy="369332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Manzanita Gathering Place 2013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114800" y="6172200"/>
            <a:ext cx="4639668" cy="646331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              Manzanita Gathering Place 2014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Gateway to  the City Heights Canyons Loop Trail</a:t>
            </a:r>
          </a:p>
        </p:txBody>
      </p:sp>
    </p:spTree>
    <p:extLst>
      <p:ext uri="{BB962C8B-B14F-4D97-AF65-F5344CB8AC3E}">
        <p14:creationId xmlns:p14="http://schemas.microsoft.com/office/powerpoint/2010/main" val="37795573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37" y="-29434"/>
            <a:ext cx="9119926" cy="6916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0165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47thAfter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43400" y="3175292"/>
            <a:ext cx="4800600" cy="3521195"/>
          </a:xfrm>
          <a:prstGeom prst="rect">
            <a:avLst/>
          </a:prstGeom>
        </p:spPr>
      </p:pic>
      <p:pic>
        <p:nvPicPr>
          <p:cNvPr id="5" name="Picture 4" descr="47thBefore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297" y="304800"/>
            <a:ext cx="4755303" cy="3581400"/>
          </a:xfrm>
          <a:prstGeom prst="rect">
            <a:avLst/>
          </a:prstGeom>
        </p:spPr>
      </p:pic>
      <p:sp>
        <p:nvSpPr>
          <p:cNvPr id="6" name="Freeform 5"/>
          <p:cNvSpPr/>
          <p:nvPr/>
        </p:nvSpPr>
        <p:spPr>
          <a:xfrm>
            <a:off x="361950" y="1055906"/>
            <a:ext cx="3686175" cy="2735044"/>
          </a:xfrm>
          <a:custGeom>
            <a:avLst/>
            <a:gdLst>
              <a:gd name="connsiteX0" fmla="*/ 0 w 3686175"/>
              <a:gd name="connsiteY0" fmla="*/ 1191994 h 2735044"/>
              <a:gd name="connsiteX1" fmla="*/ 190500 w 3686175"/>
              <a:gd name="connsiteY1" fmla="*/ 1153894 h 2735044"/>
              <a:gd name="connsiteX2" fmla="*/ 285750 w 3686175"/>
              <a:gd name="connsiteY2" fmla="*/ 1134844 h 2735044"/>
              <a:gd name="connsiteX3" fmla="*/ 342900 w 3686175"/>
              <a:gd name="connsiteY3" fmla="*/ 1106269 h 2735044"/>
              <a:gd name="connsiteX4" fmla="*/ 371475 w 3686175"/>
              <a:gd name="connsiteY4" fmla="*/ 1087219 h 2735044"/>
              <a:gd name="connsiteX5" fmla="*/ 476250 w 3686175"/>
              <a:gd name="connsiteY5" fmla="*/ 1058644 h 2735044"/>
              <a:gd name="connsiteX6" fmla="*/ 504825 w 3686175"/>
              <a:gd name="connsiteY6" fmla="*/ 1039594 h 2735044"/>
              <a:gd name="connsiteX7" fmla="*/ 609600 w 3686175"/>
              <a:gd name="connsiteY7" fmla="*/ 1030069 h 2735044"/>
              <a:gd name="connsiteX8" fmla="*/ 771525 w 3686175"/>
              <a:gd name="connsiteY8" fmla="*/ 1011019 h 2735044"/>
              <a:gd name="connsiteX9" fmla="*/ 876300 w 3686175"/>
              <a:gd name="connsiteY9" fmla="*/ 982444 h 2735044"/>
              <a:gd name="connsiteX10" fmla="*/ 914400 w 3686175"/>
              <a:gd name="connsiteY10" fmla="*/ 972919 h 2735044"/>
              <a:gd name="connsiteX11" fmla="*/ 942975 w 3686175"/>
              <a:gd name="connsiteY11" fmla="*/ 963394 h 2735044"/>
              <a:gd name="connsiteX12" fmla="*/ 1143000 w 3686175"/>
              <a:gd name="connsiteY12" fmla="*/ 944344 h 2735044"/>
              <a:gd name="connsiteX13" fmla="*/ 1247775 w 3686175"/>
              <a:gd name="connsiteY13" fmla="*/ 934819 h 2735044"/>
              <a:gd name="connsiteX14" fmla="*/ 1314450 w 3686175"/>
              <a:gd name="connsiteY14" fmla="*/ 915769 h 2735044"/>
              <a:gd name="connsiteX15" fmla="*/ 1371600 w 3686175"/>
              <a:gd name="connsiteY15" fmla="*/ 896719 h 2735044"/>
              <a:gd name="connsiteX16" fmla="*/ 1400175 w 3686175"/>
              <a:gd name="connsiteY16" fmla="*/ 877669 h 2735044"/>
              <a:gd name="connsiteX17" fmla="*/ 1476375 w 3686175"/>
              <a:gd name="connsiteY17" fmla="*/ 858619 h 2735044"/>
              <a:gd name="connsiteX18" fmla="*/ 1514475 w 3686175"/>
              <a:gd name="connsiteY18" fmla="*/ 839569 h 2735044"/>
              <a:gd name="connsiteX19" fmla="*/ 1543050 w 3686175"/>
              <a:gd name="connsiteY19" fmla="*/ 820519 h 2735044"/>
              <a:gd name="connsiteX20" fmla="*/ 1581150 w 3686175"/>
              <a:gd name="connsiteY20" fmla="*/ 810994 h 2735044"/>
              <a:gd name="connsiteX21" fmla="*/ 1638300 w 3686175"/>
              <a:gd name="connsiteY21" fmla="*/ 763369 h 2735044"/>
              <a:gd name="connsiteX22" fmla="*/ 1676400 w 3686175"/>
              <a:gd name="connsiteY22" fmla="*/ 753844 h 2735044"/>
              <a:gd name="connsiteX23" fmla="*/ 1743075 w 3686175"/>
              <a:gd name="connsiteY23" fmla="*/ 725269 h 2735044"/>
              <a:gd name="connsiteX24" fmla="*/ 1838325 w 3686175"/>
              <a:gd name="connsiteY24" fmla="*/ 696694 h 2735044"/>
              <a:gd name="connsiteX25" fmla="*/ 1943100 w 3686175"/>
              <a:gd name="connsiteY25" fmla="*/ 649069 h 2735044"/>
              <a:gd name="connsiteX26" fmla="*/ 1981200 w 3686175"/>
              <a:gd name="connsiteY26" fmla="*/ 630019 h 2735044"/>
              <a:gd name="connsiteX27" fmla="*/ 2038350 w 3686175"/>
              <a:gd name="connsiteY27" fmla="*/ 610969 h 2735044"/>
              <a:gd name="connsiteX28" fmla="*/ 2076450 w 3686175"/>
              <a:gd name="connsiteY28" fmla="*/ 591919 h 2735044"/>
              <a:gd name="connsiteX29" fmla="*/ 2143125 w 3686175"/>
              <a:gd name="connsiteY29" fmla="*/ 572869 h 2735044"/>
              <a:gd name="connsiteX30" fmla="*/ 2200275 w 3686175"/>
              <a:gd name="connsiteY30" fmla="*/ 544294 h 2735044"/>
              <a:gd name="connsiteX31" fmla="*/ 2257425 w 3686175"/>
              <a:gd name="connsiteY31" fmla="*/ 515719 h 2735044"/>
              <a:gd name="connsiteX32" fmla="*/ 2276475 w 3686175"/>
              <a:gd name="connsiteY32" fmla="*/ 487144 h 2735044"/>
              <a:gd name="connsiteX33" fmla="*/ 2333625 w 3686175"/>
              <a:gd name="connsiteY33" fmla="*/ 468094 h 2735044"/>
              <a:gd name="connsiteX34" fmla="*/ 2400300 w 3686175"/>
              <a:gd name="connsiteY34" fmla="*/ 449044 h 2735044"/>
              <a:gd name="connsiteX35" fmla="*/ 2428875 w 3686175"/>
              <a:gd name="connsiteY35" fmla="*/ 429994 h 2735044"/>
              <a:gd name="connsiteX36" fmla="*/ 2486025 w 3686175"/>
              <a:gd name="connsiteY36" fmla="*/ 410944 h 2735044"/>
              <a:gd name="connsiteX37" fmla="*/ 2543175 w 3686175"/>
              <a:gd name="connsiteY37" fmla="*/ 382369 h 2735044"/>
              <a:gd name="connsiteX38" fmla="*/ 2571750 w 3686175"/>
              <a:gd name="connsiteY38" fmla="*/ 353794 h 2735044"/>
              <a:gd name="connsiteX39" fmla="*/ 2638425 w 3686175"/>
              <a:gd name="connsiteY39" fmla="*/ 268069 h 2735044"/>
              <a:gd name="connsiteX40" fmla="*/ 2667000 w 3686175"/>
              <a:gd name="connsiteY40" fmla="*/ 210919 h 2735044"/>
              <a:gd name="connsiteX41" fmla="*/ 2695575 w 3686175"/>
              <a:gd name="connsiteY41" fmla="*/ 201394 h 2735044"/>
              <a:gd name="connsiteX42" fmla="*/ 2714625 w 3686175"/>
              <a:gd name="connsiteY42" fmla="*/ 172819 h 2735044"/>
              <a:gd name="connsiteX43" fmla="*/ 2781300 w 3686175"/>
              <a:gd name="connsiteY43" fmla="*/ 144244 h 2735044"/>
              <a:gd name="connsiteX44" fmla="*/ 2828925 w 3686175"/>
              <a:gd name="connsiteY44" fmla="*/ 134719 h 2735044"/>
              <a:gd name="connsiteX45" fmla="*/ 2943225 w 3686175"/>
              <a:gd name="connsiteY45" fmla="*/ 106144 h 2735044"/>
              <a:gd name="connsiteX46" fmla="*/ 3067050 w 3686175"/>
              <a:gd name="connsiteY46" fmla="*/ 77569 h 2735044"/>
              <a:gd name="connsiteX47" fmla="*/ 3105150 w 3686175"/>
              <a:gd name="connsiteY47" fmla="*/ 58519 h 2735044"/>
              <a:gd name="connsiteX48" fmla="*/ 3152775 w 3686175"/>
              <a:gd name="connsiteY48" fmla="*/ 48994 h 2735044"/>
              <a:gd name="connsiteX49" fmla="*/ 3209925 w 3686175"/>
              <a:gd name="connsiteY49" fmla="*/ 29944 h 2735044"/>
              <a:gd name="connsiteX50" fmla="*/ 3248025 w 3686175"/>
              <a:gd name="connsiteY50" fmla="*/ 20419 h 2735044"/>
              <a:gd name="connsiteX51" fmla="*/ 3276600 w 3686175"/>
              <a:gd name="connsiteY51" fmla="*/ 10894 h 2735044"/>
              <a:gd name="connsiteX52" fmla="*/ 3409950 w 3686175"/>
              <a:gd name="connsiteY52" fmla="*/ 1369 h 2735044"/>
              <a:gd name="connsiteX53" fmla="*/ 3600450 w 3686175"/>
              <a:gd name="connsiteY53" fmla="*/ 10894 h 2735044"/>
              <a:gd name="connsiteX54" fmla="*/ 3629025 w 3686175"/>
              <a:gd name="connsiteY54" fmla="*/ 39469 h 2735044"/>
              <a:gd name="connsiteX55" fmla="*/ 3667125 w 3686175"/>
              <a:gd name="connsiteY55" fmla="*/ 96619 h 2735044"/>
              <a:gd name="connsiteX56" fmla="*/ 3686175 w 3686175"/>
              <a:gd name="connsiteY56" fmla="*/ 125194 h 2735044"/>
              <a:gd name="connsiteX57" fmla="*/ 3676650 w 3686175"/>
              <a:gd name="connsiteY57" fmla="*/ 239494 h 2735044"/>
              <a:gd name="connsiteX58" fmla="*/ 3667125 w 3686175"/>
              <a:gd name="connsiteY58" fmla="*/ 315694 h 2735044"/>
              <a:gd name="connsiteX59" fmla="*/ 3629025 w 3686175"/>
              <a:gd name="connsiteY59" fmla="*/ 372844 h 2735044"/>
              <a:gd name="connsiteX60" fmla="*/ 3609975 w 3686175"/>
              <a:gd name="connsiteY60" fmla="*/ 401419 h 2735044"/>
              <a:gd name="connsiteX61" fmla="*/ 3590925 w 3686175"/>
              <a:gd name="connsiteY61" fmla="*/ 429994 h 2735044"/>
              <a:gd name="connsiteX62" fmla="*/ 3571875 w 3686175"/>
              <a:gd name="connsiteY62" fmla="*/ 487144 h 2735044"/>
              <a:gd name="connsiteX63" fmla="*/ 3552825 w 3686175"/>
              <a:gd name="connsiteY63" fmla="*/ 706219 h 2735044"/>
              <a:gd name="connsiteX64" fmla="*/ 3543300 w 3686175"/>
              <a:gd name="connsiteY64" fmla="*/ 734794 h 2735044"/>
              <a:gd name="connsiteX65" fmla="*/ 3486150 w 3686175"/>
              <a:gd name="connsiteY65" fmla="*/ 791944 h 2735044"/>
              <a:gd name="connsiteX66" fmla="*/ 3457575 w 3686175"/>
              <a:gd name="connsiteY66" fmla="*/ 810994 h 2735044"/>
              <a:gd name="connsiteX67" fmla="*/ 3419475 w 3686175"/>
              <a:gd name="connsiteY67" fmla="*/ 868144 h 2735044"/>
              <a:gd name="connsiteX68" fmla="*/ 3400425 w 3686175"/>
              <a:gd name="connsiteY68" fmla="*/ 915769 h 2735044"/>
              <a:gd name="connsiteX69" fmla="*/ 3333750 w 3686175"/>
              <a:gd name="connsiteY69" fmla="*/ 1011019 h 2735044"/>
              <a:gd name="connsiteX70" fmla="*/ 3324225 w 3686175"/>
              <a:gd name="connsiteY70" fmla="*/ 1039594 h 2735044"/>
              <a:gd name="connsiteX71" fmla="*/ 3305175 w 3686175"/>
              <a:gd name="connsiteY71" fmla="*/ 1115794 h 2735044"/>
              <a:gd name="connsiteX72" fmla="*/ 3286125 w 3686175"/>
              <a:gd name="connsiteY72" fmla="*/ 1172944 h 2735044"/>
              <a:gd name="connsiteX73" fmla="*/ 3276600 w 3686175"/>
              <a:gd name="connsiteY73" fmla="*/ 1201519 h 2735044"/>
              <a:gd name="connsiteX74" fmla="*/ 3257550 w 3686175"/>
              <a:gd name="connsiteY74" fmla="*/ 1230094 h 2735044"/>
              <a:gd name="connsiteX75" fmla="*/ 3248025 w 3686175"/>
              <a:gd name="connsiteY75" fmla="*/ 1258669 h 2735044"/>
              <a:gd name="connsiteX76" fmla="*/ 3200400 w 3686175"/>
              <a:gd name="connsiteY76" fmla="*/ 1315819 h 2735044"/>
              <a:gd name="connsiteX77" fmla="*/ 3181350 w 3686175"/>
              <a:gd name="connsiteY77" fmla="*/ 1344394 h 2735044"/>
              <a:gd name="connsiteX78" fmla="*/ 3124200 w 3686175"/>
              <a:gd name="connsiteY78" fmla="*/ 1392019 h 2735044"/>
              <a:gd name="connsiteX79" fmla="*/ 3095625 w 3686175"/>
              <a:gd name="connsiteY79" fmla="*/ 1458694 h 2735044"/>
              <a:gd name="connsiteX80" fmla="*/ 3076575 w 3686175"/>
              <a:gd name="connsiteY80" fmla="*/ 1487269 h 2735044"/>
              <a:gd name="connsiteX81" fmla="*/ 3028950 w 3686175"/>
              <a:gd name="connsiteY81" fmla="*/ 1515844 h 2735044"/>
              <a:gd name="connsiteX82" fmla="*/ 2962275 w 3686175"/>
              <a:gd name="connsiteY82" fmla="*/ 1582519 h 2735044"/>
              <a:gd name="connsiteX83" fmla="*/ 2876550 w 3686175"/>
              <a:gd name="connsiteY83" fmla="*/ 1639669 h 2735044"/>
              <a:gd name="connsiteX84" fmla="*/ 2847975 w 3686175"/>
              <a:gd name="connsiteY84" fmla="*/ 1658719 h 2735044"/>
              <a:gd name="connsiteX85" fmla="*/ 2819400 w 3686175"/>
              <a:gd name="connsiteY85" fmla="*/ 1687294 h 2735044"/>
              <a:gd name="connsiteX86" fmla="*/ 2790825 w 3686175"/>
              <a:gd name="connsiteY86" fmla="*/ 1696819 h 2735044"/>
              <a:gd name="connsiteX87" fmla="*/ 2762250 w 3686175"/>
              <a:gd name="connsiteY87" fmla="*/ 1725394 h 2735044"/>
              <a:gd name="connsiteX88" fmla="*/ 2724150 w 3686175"/>
              <a:gd name="connsiteY88" fmla="*/ 1753969 h 2735044"/>
              <a:gd name="connsiteX89" fmla="*/ 2695575 w 3686175"/>
              <a:gd name="connsiteY89" fmla="*/ 1773019 h 2735044"/>
              <a:gd name="connsiteX90" fmla="*/ 2667000 w 3686175"/>
              <a:gd name="connsiteY90" fmla="*/ 1801594 h 2735044"/>
              <a:gd name="connsiteX91" fmla="*/ 2638425 w 3686175"/>
              <a:gd name="connsiteY91" fmla="*/ 1811119 h 2735044"/>
              <a:gd name="connsiteX92" fmla="*/ 2581275 w 3686175"/>
              <a:gd name="connsiteY92" fmla="*/ 1849219 h 2735044"/>
              <a:gd name="connsiteX93" fmla="*/ 2533650 w 3686175"/>
              <a:gd name="connsiteY93" fmla="*/ 1877794 h 2735044"/>
              <a:gd name="connsiteX94" fmla="*/ 2466975 w 3686175"/>
              <a:gd name="connsiteY94" fmla="*/ 1925419 h 2735044"/>
              <a:gd name="connsiteX95" fmla="*/ 2428875 w 3686175"/>
              <a:gd name="connsiteY95" fmla="*/ 1944469 h 2735044"/>
              <a:gd name="connsiteX96" fmla="*/ 2352675 w 3686175"/>
              <a:gd name="connsiteY96" fmla="*/ 1963519 h 2735044"/>
              <a:gd name="connsiteX97" fmla="*/ 2324100 w 3686175"/>
              <a:gd name="connsiteY97" fmla="*/ 1982569 h 2735044"/>
              <a:gd name="connsiteX98" fmla="*/ 2305050 w 3686175"/>
              <a:gd name="connsiteY98" fmla="*/ 2011144 h 2735044"/>
              <a:gd name="connsiteX99" fmla="*/ 2276475 w 3686175"/>
              <a:gd name="connsiteY99" fmla="*/ 2020669 h 2735044"/>
              <a:gd name="connsiteX100" fmla="*/ 2238375 w 3686175"/>
              <a:gd name="connsiteY100" fmla="*/ 2049244 h 2735044"/>
              <a:gd name="connsiteX101" fmla="*/ 2181225 w 3686175"/>
              <a:gd name="connsiteY101" fmla="*/ 2087344 h 2735044"/>
              <a:gd name="connsiteX102" fmla="*/ 2152650 w 3686175"/>
              <a:gd name="connsiteY102" fmla="*/ 2106394 h 2735044"/>
              <a:gd name="connsiteX103" fmla="*/ 2076450 w 3686175"/>
              <a:gd name="connsiteY103" fmla="*/ 2134969 h 2735044"/>
              <a:gd name="connsiteX104" fmla="*/ 2009775 w 3686175"/>
              <a:gd name="connsiteY104" fmla="*/ 2154019 h 2735044"/>
              <a:gd name="connsiteX105" fmla="*/ 1962150 w 3686175"/>
              <a:gd name="connsiteY105" fmla="*/ 2173069 h 2735044"/>
              <a:gd name="connsiteX106" fmla="*/ 1895475 w 3686175"/>
              <a:gd name="connsiteY106" fmla="*/ 2192119 h 2735044"/>
              <a:gd name="connsiteX107" fmla="*/ 1809750 w 3686175"/>
              <a:gd name="connsiteY107" fmla="*/ 2239744 h 2735044"/>
              <a:gd name="connsiteX108" fmla="*/ 1771650 w 3686175"/>
              <a:gd name="connsiteY108" fmla="*/ 2268319 h 2735044"/>
              <a:gd name="connsiteX109" fmla="*/ 1714500 w 3686175"/>
              <a:gd name="connsiteY109" fmla="*/ 2306419 h 2735044"/>
              <a:gd name="connsiteX110" fmla="*/ 1657350 w 3686175"/>
              <a:gd name="connsiteY110" fmla="*/ 2344519 h 2735044"/>
              <a:gd name="connsiteX111" fmla="*/ 1628775 w 3686175"/>
              <a:gd name="connsiteY111" fmla="*/ 2363569 h 2735044"/>
              <a:gd name="connsiteX112" fmla="*/ 1600200 w 3686175"/>
              <a:gd name="connsiteY112" fmla="*/ 2382619 h 2735044"/>
              <a:gd name="connsiteX113" fmla="*/ 1562100 w 3686175"/>
              <a:gd name="connsiteY113" fmla="*/ 2401669 h 2735044"/>
              <a:gd name="connsiteX114" fmla="*/ 1533525 w 3686175"/>
              <a:gd name="connsiteY114" fmla="*/ 2420719 h 2735044"/>
              <a:gd name="connsiteX115" fmla="*/ 1504950 w 3686175"/>
              <a:gd name="connsiteY115" fmla="*/ 2430244 h 2735044"/>
              <a:gd name="connsiteX116" fmla="*/ 1447800 w 3686175"/>
              <a:gd name="connsiteY116" fmla="*/ 2468344 h 2735044"/>
              <a:gd name="connsiteX117" fmla="*/ 1390650 w 3686175"/>
              <a:gd name="connsiteY117" fmla="*/ 2487394 h 2735044"/>
              <a:gd name="connsiteX118" fmla="*/ 1362075 w 3686175"/>
              <a:gd name="connsiteY118" fmla="*/ 2496919 h 2735044"/>
              <a:gd name="connsiteX119" fmla="*/ 1333500 w 3686175"/>
              <a:gd name="connsiteY119" fmla="*/ 2515969 h 2735044"/>
              <a:gd name="connsiteX120" fmla="*/ 1304925 w 3686175"/>
              <a:gd name="connsiteY120" fmla="*/ 2525494 h 2735044"/>
              <a:gd name="connsiteX121" fmla="*/ 1219200 w 3686175"/>
              <a:gd name="connsiteY121" fmla="*/ 2582644 h 2735044"/>
              <a:gd name="connsiteX122" fmla="*/ 1190625 w 3686175"/>
              <a:gd name="connsiteY122" fmla="*/ 2601694 h 2735044"/>
              <a:gd name="connsiteX123" fmla="*/ 1133475 w 3686175"/>
              <a:gd name="connsiteY123" fmla="*/ 2639794 h 2735044"/>
              <a:gd name="connsiteX124" fmla="*/ 1104900 w 3686175"/>
              <a:gd name="connsiteY124" fmla="*/ 2668369 h 2735044"/>
              <a:gd name="connsiteX125" fmla="*/ 1047750 w 3686175"/>
              <a:gd name="connsiteY125" fmla="*/ 2706469 h 2735044"/>
              <a:gd name="connsiteX126" fmla="*/ 1000125 w 3686175"/>
              <a:gd name="connsiteY126" fmla="*/ 2735044 h 2735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</a:cxnLst>
            <a:rect l="l" t="t" r="r" b="b"/>
            <a:pathLst>
              <a:path w="3686175" h="2735044">
                <a:moveTo>
                  <a:pt x="0" y="1191994"/>
                </a:moveTo>
                <a:lnTo>
                  <a:pt x="190500" y="1153894"/>
                </a:lnTo>
                <a:cubicBezTo>
                  <a:pt x="291702" y="1134432"/>
                  <a:pt x="207807" y="1154330"/>
                  <a:pt x="285750" y="1134844"/>
                </a:cubicBezTo>
                <a:cubicBezTo>
                  <a:pt x="367642" y="1080249"/>
                  <a:pt x="264030" y="1145704"/>
                  <a:pt x="342900" y="1106269"/>
                </a:cubicBezTo>
                <a:cubicBezTo>
                  <a:pt x="353139" y="1101149"/>
                  <a:pt x="360756" y="1091239"/>
                  <a:pt x="371475" y="1087219"/>
                </a:cubicBezTo>
                <a:cubicBezTo>
                  <a:pt x="412370" y="1071883"/>
                  <a:pt x="436512" y="1085136"/>
                  <a:pt x="476250" y="1058644"/>
                </a:cubicBezTo>
                <a:cubicBezTo>
                  <a:pt x="485775" y="1052294"/>
                  <a:pt x="493631" y="1041993"/>
                  <a:pt x="504825" y="1039594"/>
                </a:cubicBezTo>
                <a:cubicBezTo>
                  <a:pt x="539116" y="1032246"/>
                  <a:pt x="574705" y="1033558"/>
                  <a:pt x="609600" y="1030069"/>
                </a:cubicBezTo>
                <a:cubicBezTo>
                  <a:pt x="634811" y="1027548"/>
                  <a:pt x="743324" y="1015358"/>
                  <a:pt x="771525" y="1011019"/>
                </a:cubicBezTo>
                <a:cubicBezTo>
                  <a:pt x="857193" y="997839"/>
                  <a:pt x="781028" y="1006262"/>
                  <a:pt x="876300" y="982444"/>
                </a:cubicBezTo>
                <a:cubicBezTo>
                  <a:pt x="889000" y="979269"/>
                  <a:pt x="901813" y="976515"/>
                  <a:pt x="914400" y="972919"/>
                </a:cubicBezTo>
                <a:cubicBezTo>
                  <a:pt x="924054" y="970161"/>
                  <a:pt x="933097" y="965190"/>
                  <a:pt x="942975" y="963394"/>
                </a:cubicBezTo>
                <a:cubicBezTo>
                  <a:pt x="998603" y="953280"/>
                  <a:pt x="1093353" y="948481"/>
                  <a:pt x="1143000" y="944344"/>
                </a:cubicBezTo>
                <a:lnTo>
                  <a:pt x="1247775" y="934819"/>
                </a:lnTo>
                <a:cubicBezTo>
                  <a:pt x="1343807" y="902808"/>
                  <a:pt x="1194849" y="951649"/>
                  <a:pt x="1314450" y="915769"/>
                </a:cubicBezTo>
                <a:cubicBezTo>
                  <a:pt x="1333684" y="909999"/>
                  <a:pt x="1354892" y="907858"/>
                  <a:pt x="1371600" y="896719"/>
                </a:cubicBezTo>
                <a:cubicBezTo>
                  <a:pt x="1381125" y="890369"/>
                  <a:pt x="1389456" y="881689"/>
                  <a:pt x="1400175" y="877669"/>
                </a:cubicBezTo>
                <a:cubicBezTo>
                  <a:pt x="1519442" y="832944"/>
                  <a:pt x="1394117" y="893873"/>
                  <a:pt x="1476375" y="858619"/>
                </a:cubicBezTo>
                <a:cubicBezTo>
                  <a:pt x="1489426" y="853026"/>
                  <a:pt x="1502147" y="846614"/>
                  <a:pt x="1514475" y="839569"/>
                </a:cubicBezTo>
                <a:cubicBezTo>
                  <a:pt x="1524414" y="833889"/>
                  <a:pt x="1532528" y="825028"/>
                  <a:pt x="1543050" y="820519"/>
                </a:cubicBezTo>
                <a:cubicBezTo>
                  <a:pt x="1555082" y="815362"/>
                  <a:pt x="1568450" y="814169"/>
                  <a:pt x="1581150" y="810994"/>
                </a:cubicBezTo>
                <a:cubicBezTo>
                  <a:pt x="1598314" y="793830"/>
                  <a:pt x="1615093" y="773315"/>
                  <a:pt x="1638300" y="763369"/>
                </a:cubicBezTo>
                <a:cubicBezTo>
                  <a:pt x="1650332" y="758212"/>
                  <a:pt x="1663700" y="757019"/>
                  <a:pt x="1676400" y="753844"/>
                </a:cubicBezTo>
                <a:cubicBezTo>
                  <a:pt x="1721735" y="723621"/>
                  <a:pt x="1687159" y="742044"/>
                  <a:pt x="1743075" y="725269"/>
                </a:cubicBezTo>
                <a:cubicBezTo>
                  <a:pt x="1859023" y="690484"/>
                  <a:pt x="1750508" y="718648"/>
                  <a:pt x="1838325" y="696694"/>
                </a:cubicBezTo>
                <a:cubicBezTo>
                  <a:pt x="1908377" y="626642"/>
                  <a:pt x="1809198" y="716020"/>
                  <a:pt x="1943100" y="649069"/>
                </a:cubicBezTo>
                <a:cubicBezTo>
                  <a:pt x="1955800" y="642719"/>
                  <a:pt x="1968017" y="635292"/>
                  <a:pt x="1981200" y="630019"/>
                </a:cubicBezTo>
                <a:cubicBezTo>
                  <a:pt x="1999844" y="622561"/>
                  <a:pt x="2020389" y="619949"/>
                  <a:pt x="2038350" y="610969"/>
                </a:cubicBezTo>
                <a:cubicBezTo>
                  <a:pt x="2051050" y="604619"/>
                  <a:pt x="2063399" y="597512"/>
                  <a:pt x="2076450" y="591919"/>
                </a:cubicBezTo>
                <a:cubicBezTo>
                  <a:pt x="2095581" y="583720"/>
                  <a:pt x="2123791" y="577702"/>
                  <a:pt x="2143125" y="572869"/>
                </a:cubicBezTo>
                <a:cubicBezTo>
                  <a:pt x="2225017" y="518274"/>
                  <a:pt x="2121405" y="583729"/>
                  <a:pt x="2200275" y="544294"/>
                </a:cubicBezTo>
                <a:cubicBezTo>
                  <a:pt x="2274133" y="507365"/>
                  <a:pt x="2185601" y="539660"/>
                  <a:pt x="2257425" y="515719"/>
                </a:cubicBezTo>
                <a:cubicBezTo>
                  <a:pt x="2263775" y="506194"/>
                  <a:pt x="2266767" y="493211"/>
                  <a:pt x="2276475" y="487144"/>
                </a:cubicBezTo>
                <a:cubicBezTo>
                  <a:pt x="2293503" y="476501"/>
                  <a:pt x="2314575" y="474444"/>
                  <a:pt x="2333625" y="468094"/>
                </a:cubicBezTo>
                <a:cubicBezTo>
                  <a:pt x="2374619" y="454429"/>
                  <a:pt x="2352460" y="461004"/>
                  <a:pt x="2400300" y="449044"/>
                </a:cubicBezTo>
                <a:cubicBezTo>
                  <a:pt x="2409825" y="442694"/>
                  <a:pt x="2418414" y="434643"/>
                  <a:pt x="2428875" y="429994"/>
                </a:cubicBezTo>
                <a:cubicBezTo>
                  <a:pt x="2447225" y="421839"/>
                  <a:pt x="2469317" y="422083"/>
                  <a:pt x="2486025" y="410944"/>
                </a:cubicBezTo>
                <a:cubicBezTo>
                  <a:pt x="2522954" y="386325"/>
                  <a:pt x="2503740" y="395514"/>
                  <a:pt x="2543175" y="382369"/>
                </a:cubicBezTo>
                <a:cubicBezTo>
                  <a:pt x="2552700" y="372844"/>
                  <a:pt x="2563480" y="364427"/>
                  <a:pt x="2571750" y="353794"/>
                </a:cubicBezTo>
                <a:cubicBezTo>
                  <a:pt x="2651501" y="251257"/>
                  <a:pt x="2573551" y="332943"/>
                  <a:pt x="2638425" y="268069"/>
                </a:cubicBezTo>
                <a:cubicBezTo>
                  <a:pt x="2644700" y="249245"/>
                  <a:pt x="2650214" y="224348"/>
                  <a:pt x="2667000" y="210919"/>
                </a:cubicBezTo>
                <a:cubicBezTo>
                  <a:pt x="2674840" y="204647"/>
                  <a:pt x="2686050" y="204569"/>
                  <a:pt x="2695575" y="201394"/>
                </a:cubicBezTo>
                <a:cubicBezTo>
                  <a:pt x="2701925" y="191869"/>
                  <a:pt x="2706530" y="180914"/>
                  <a:pt x="2714625" y="172819"/>
                </a:cubicBezTo>
                <a:cubicBezTo>
                  <a:pt x="2735641" y="151803"/>
                  <a:pt x="2753194" y="150490"/>
                  <a:pt x="2781300" y="144244"/>
                </a:cubicBezTo>
                <a:cubicBezTo>
                  <a:pt x="2797104" y="140732"/>
                  <a:pt x="2813166" y="138427"/>
                  <a:pt x="2828925" y="134719"/>
                </a:cubicBezTo>
                <a:cubicBezTo>
                  <a:pt x="2867154" y="125724"/>
                  <a:pt x="2904715" y="113846"/>
                  <a:pt x="2943225" y="106144"/>
                </a:cubicBezTo>
                <a:cubicBezTo>
                  <a:pt x="2969165" y="100956"/>
                  <a:pt x="3051732" y="85228"/>
                  <a:pt x="3067050" y="77569"/>
                </a:cubicBezTo>
                <a:cubicBezTo>
                  <a:pt x="3079750" y="71219"/>
                  <a:pt x="3091680" y="63009"/>
                  <a:pt x="3105150" y="58519"/>
                </a:cubicBezTo>
                <a:cubicBezTo>
                  <a:pt x="3120509" y="53399"/>
                  <a:pt x="3137156" y="53254"/>
                  <a:pt x="3152775" y="48994"/>
                </a:cubicBezTo>
                <a:cubicBezTo>
                  <a:pt x="3172148" y="43710"/>
                  <a:pt x="3190444" y="34814"/>
                  <a:pt x="3209925" y="29944"/>
                </a:cubicBezTo>
                <a:cubicBezTo>
                  <a:pt x="3222625" y="26769"/>
                  <a:pt x="3235438" y="24015"/>
                  <a:pt x="3248025" y="20419"/>
                </a:cubicBezTo>
                <a:cubicBezTo>
                  <a:pt x="3257679" y="17661"/>
                  <a:pt x="3266629" y="12067"/>
                  <a:pt x="3276600" y="10894"/>
                </a:cubicBezTo>
                <a:cubicBezTo>
                  <a:pt x="3320858" y="5687"/>
                  <a:pt x="3365500" y="4544"/>
                  <a:pt x="3409950" y="1369"/>
                </a:cubicBezTo>
                <a:cubicBezTo>
                  <a:pt x="3473450" y="4544"/>
                  <a:pt x="3537811" y="0"/>
                  <a:pt x="3600450" y="10894"/>
                </a:cubicBezTo>
                <a:cubicBezTo>
                  <a:pt x="3613721" y="13202"/>
                  <a:pt x="3620755" y="28836"/>
                  <a:pt x="3629025" y="39469"/>
                </a:cubicBezTo>
                <a:cubicBezTo>
                  <a:pt x="3643081" y="57541"/>
                  <a:pt x="3654425" y="77569"/>
                  <a:pt x="3667125" y="96619"/>
                </a:cubicBezTo>
                <a:lnTo>
                  <a:pt x="3686175" y="125194"/>
                </a:lnTo>
                <a:cubicBezTo>
                  <a:pt x="3683000" y="163294"/>
                  <a:pt x="3680454" y="201452"/>
                  <a:pt x="3676650" y="239494"/>
                </a:cubicBezTo>
                <a:cubicBezTo>
                  <a:pt x="3674103" y="264965"/>
                  <a:pt x="3675734" y="291588"/>
                  <a:pt x="3667125" y="315694"/>
                </a:cubicBezTo>
                <a:cubicBezTo>
                  <a:pt x="3659424" y="337255"/>
                  <a:pt x="3641725" y="353794"/>
                  <a:pt x="3629025" y="372844"/>
                </a:cubicBezTo>
                <a:lnTo>
                  <a:pt x="3609975" y="401419"/>
                </a:lnTo>
                <a:cubicBezTo>
                  <a:pt x="3603625" y="410944"/>
                  <a:pt x="3594545" y="419134"/>
                  <a:pt x="3590925" y="429994"/>
                </a:cubicBezTo>
                <a:lnTo>
                  <a:pt x="3571875" y="487144"/>
                </a:lnTo>
                <a:cubicBezTo>
                  <a:pt x="3565525" y="560169"/>
                  <a:pt x="3561227" y="633402"/>
                  <a:pt x="3552825" y="706219"/>
                </a:cubicBezTo>
                <a:cubicBezTo>
                  <a:pt x="3551674" y="716193"/>
                  <a:pt x="3549464" y="726869"/>
                  <a:pt x="3543300" y="734794"/>
                </a:cubicBezTo>
                <a:cubicBezTo>
                  <a:pt x="3526760" y="756060"/>
                  <a:pt x="3508566" y="777000"/>
                  <a:pt x="3486150" y="791944"/>
                </a:cubicBezTo>
                <a:lnTo>
                  <a:pt x="3457575" y="810994"/>
                </a:lnTo>
                <a:cubicBezTo>
                  <a:pt x="3444875" y="830044"/>
                  <a:pt x="3427978" y="846886"/>
                  <a:pt x="3419475" y="868144"/>
                </a:cubicBezTo>
                <a:cubicBezTo>
                  <a:pt x="3413125" y="884019"/>
                  <a:pt x="3408728" y="900823"/>
                  <a:pt x="3400425" y="915769"/>
                </a:cubicBezTo>
                <a:cubicBezTo>
                  <a:pt x="3382312" y="948372"/>
                  <a:pt x="3345755" y="975004"/>
                  <a:pt x="3333750" y="1011019"/>
                </a:cubicBezTo>
                <a:cubicBezTo>
                  <a:pt x="3330575" y="1020544"/>
                  <a:pt x="3326867" y="1029908"/>
                  <a:pt x="3324225" y="1039594"/>
                </a:cubicBezTo>
                <a:cubicBezTo>
                  <a:pt x="3317336" y="1064853"/>
                  <a:pt x="3313454" y="1090956"/>
                  <a:pt x="3305175" y="1115794"/>
                </a:cubicBezTo>
                <a:lnTo>
                  <a:pt x="3286125" y="1172944"/>
                </a:lnTo>
                <a:cubicBezTo>
                  <a:pt x="3282950" y="1182469"/>
                  <a:pt x="3282169" y="1193165"/>
                  <a:pt x="3276600" y="1201519"/>
                </a:cubicBezTo>
                <a:cubicBezTo>
                  <a:pt x="3270250" y="1211044"/>
                  <a:pt x="3262670" y="1219855"/>
                  <a:pt x="3257550" y="1230094"/>
                </a:cubicBezTo>
                <a:cubicBezTo>
                  <a:pt x="3253060" y="1239074"/>
                  <a:pt x="3252515" y="1249689"/>
                  <a:pt x="3248025" y="1258669"/>
                </a:cubicBezTo>
                <a:cubicBezTo>
                  <a:pt x="3230288" y="1294142"/>
                  <a:pt x="3226732" y="1284221"/>
                  <a:pt x="3200400" y="1315819"/>
                </a:cubicBezTo>
                <a:cubicBezTo>
                  <a:pt x="3193071" y="1324613"/>
                  <a:pt x="3188679" y="1335600"/>
                  <a:pt x="3181350" y="1344394"/>
                </a:cubicBezTo>
                <a:cubicBezTo>
                  <a:pt x="3158431" y="1371896"/>
                  <a:pt x="3152297" y="1373288"/>
                  <a:pt x="3124200" y="1392019"/>
                </a:cubicBezTo>
                <a:cubicBezTo>
                  <a:pt x="3113514" y="1424077"/>
                  <a:pt x="3114457" y="1425738"/>
                  <a:pt x="3095625" y="1458694"/>
                </a:cubicBezTo>
                <a:cubicBezTo>
                  <a:pt x="3089945" y="1468633"/>
                  <a:pt x="3085267" y="1479819"/>
                  <a:pt x="3076575" y="1487269"/>
                </a:cubicBezTo>
                <a:cubicBezTo>
                  <a:pt x="3062519" y="1499317"/>
                  <a:pt x="3043172" y="1503992"/>
                  <a:pt x="3028950" y="1515844"/>
                </a:cubicBezTo>
                <a:cubicBezTo>
                  <a:pt x="3004804" y="1535966"/>
                  <a:pt x="2988427" y="1565084"/>
                  <a:pt x="2962275" y="1582519"/>
                </a:cubicBezTo>
                <a:lnTo>
                  <a:pt x="2876550" y="1639669"/>
                </a:lnTo>
                <a:cubicBezTo>
                  <a:pt x="2867025" y="1646019"/>
                  <a:pt x="2856070" y="1650624"/>
                  <a:pt x="2847975" y="1658719"/>
                </a:cubicBezTo>
                <a:cubicBezTo>
                  <a:pt x="2838450" y="1668244"/>
                  <a:pt x="2830608" y="1679822"/>
                  <a:pt x="2819400" y="1687294"/>
                </a:cubicBezTo>
                <a:cubicBezTo>
                  <a:pt x="2811046" y="1692863"/>
                  <a:pt x="2800350" y="1693644"/>
                  <a:pt x="2790825" y="1696819"/>
                </a:cubicBezTo>
                <a:cubicBezTo>
                  <a:pt x="2781300" y="1706344"/>
                  <a:pt x="2772477" y="1716628"/>
                  <a:pt x="2762250" y="1725394"/>
                </a:cubicBezTo>
                <a:cubicBezTo>
                  <a:pt x="2750197" y="1735725"/>
                  <a:pt x="2737068" y="1744742"/>
                  <a:pt x="2724150" y="1753969"/>
                </a:cubicBezTo>
                <a:cubicBezTo>
                  <a:pt x="2714835" y="1760623"/>
                  <a:pt x="2704369" y="1765690"/>
                  <a:pt x="2695575" y="1773019"/>
                </a:cubicBezTo>
                <a:cubicBezTo>
                  <a:pt x="2685227" y="1781643"/>
                  <a:pt x="2678208" y="1794122"/>
                  <a:pt x="2667000" y="1801594"/>
                </a:cubicBezTo>
                <a:cubicBezTo>
                  <a:pt x="2658646" y="1807163"/>
                  <a:pt x="2647202" y="1806243"/>
                  <a:pt x="2638425" y="1811119"/>
                </a:cubicBezTo>
                <a:cubicBezTo>
                  <a:pt x="2618411" y="1822238"/>
                  <a:pt x="2600591" y="1836927"/>
                  <a:pt x="2581275" y="1849219"/>
                </a:cubicBezTo>
                <a:cubicBezTo>
                  <a:pt x="2565656" y="1859158"/>
                  <a:pt x="2548461" y="1866686"/>
                  <a:pt x="2533650" y="1877794"/>
                </a:cubicBezTo>
                <a:cubicBezTo>
                  <a:pt x="2517295" y="1890060"/>
                  <a:pt x="2486474" y="1914277"/>
                  <a:pt x="2466975" y="1925419"/>
                </a:cubicBezTo>
                <a:cubicBezTo>
                  <a:pt x="2454647" y="1932464"/>
                  <a:pt x="2442345" y="1939979"/>
                  <a:pt x="2428875" y="1944469"/>
                </a:cubicBezTo>
                <a:cubicBezTo>
                  <a:pt x="2396269" y="1955338"/>
                  <a:pt x="2381188" y="1949262"/>
                  <a:pt x="2352675" y="1963519"/>
                </a:cubicBezTo>
                <a:cubicBezTo>
                  <a:pt x="2342436" y="1968639"/>
                  <a:pt x="2333625" y="1976219"/>
                  <a:pt x="2324100" y="1982569"/>
                </a:cubicBezTo>
                <a:cubicBezTo>
                  <a:pt x="2317750" y="1992094"/>
                  <a:pt x="2313989" y="2003993"/>
                  <a:pt x="2305050" y="2011144"/>
                </a:cubicBezTo>
                <a:cubicBezTo>
                  <a:pt x="2297210" y="2017416"/>
                  <a:pt x="2285192" y="2015688"/>
                  <a:pt x="2276475" y="2020669"/>
                </a:cubicBezTo>
                <a:cubicBezTo>
                  <a:pt x="2262692" y="2028545"/>
                  <a:pt x="2251380" y="2040140"/>
                  <a:pt x="2238375" y="2049244"/>
                </a:cubicBezTo>
                <a:cubicBezTo>
                  <a:pt x="2219618" y="2062374"/>
                  <a:pt x="2200275" y="2074644"/>
                  <a:pt x="2181225" y="2087344"/>
                </a:cubicBezTo>
                <a:cubicBezTo>
                  <a:pt x="2171700" y="2093694"/>
                  <a:pt x="2163510" y="2102774"/>
                  <a:pt x="2152650" y="2106394"/>
                </a:cubicBezTo>
                <a:cubicBezTo>
                  <a:pt x="2087790" y="2128014"/>
                  <a:pt x="2167565" y="2100801"/>
                  <a:pt x="2076450" y="2134969"/>
                </a:cubicBezTo>
                <a:cubicBezTo>
                  <a:pt x="2003066" y="2162488"/>
                  <a:pt x="2099847" y="2123995"/>
                  <a:pt x="2009775" y="2154019"/>
                </a:cubicBezTo>
                <a:cubicBezTo>
                  <a:pt x="1993555" y="2159426"/>
                  <a:pt x="1978159" y="2167066"/>
                  <a:pt x="1962150" y="2173069"/>
                </a:cubicBezTo>
                <a:cubicBezTo>
                  <a:pt x="1934821" y="2183318"/>
                  <a:pt x="1925499" y="2184613"/>
                  <a:pt x="1895475" y="2192119"/>
                </a:cubicBezTo>
                <a:cubicBezTo>
                  <a:pt x="1829971" y="2235788"/>
                  <a:pt x="1860045" y="2222979"/>
                  <a:pt x="1809750" y="2239744"/>
                </a:cubicBezTo>
                <a:cubicBezTo>
                  <a:pt x="1797050" y="2249269"/>
                  <a:pt x="1784655" y="2259215"/>
                  <a:pt x="1771650" y="2268319"/>
                </a:cubicBezTo>
                <a:cubicBezTo>
                  <a:pt x="1752893" y="2281449"/>
                  <a:pt x="1733550" y="2293719"/>
                  <a:pt x="1714500" y="2306419"/>
                </a:cubicBezTo>
                <a:lnTo>
                  <a:pt x="1657350" y="2344519"/>
                </a:lnTo>
                <a:lnTo>
                  <a:pt x="1628775" y="2363569"/>
                </a:lnTo>
                <a:cubicBezTo>
                  <a:pt x="1619250" y="2369919"/>
                  <a:pt x="1610439" y="2377499"/>
                  <a:pt x="1600200" y="2382619"/>
                </a:cubicBezTo>
                <a:cubicBezTo>
                  <a:pt x="1587500" y="2388969"/>
                  <a:pt x="1574428" y="2394624"/>
                  <a:pt x="1562100" y="2401669"/>
                </a:cubicBezTo>
                <a:cubicBezTo>
                  <a:pt x="1552161" y="2407349"/>
                  <a:pt x="1543764" y="2415599"/>
                  <a:pt x="1533525" y="2420719"/>
                </a:cubicBezTo>
                <a:cubicBezTo>
                  <a:pt x="1524545" y="2425209"/>
                  <a:pt x="1513727" y="2425368"/>
                  <a:pt x="1504950" y="2430244"/>
                </a:cubicBezTo>
                <a:cubicBezTo>
                  <a:pt x="1484936" y="2441363"/>
                  <a:pt x="1469520" y="2461104"/>
                  <a:pt x="1447800" y="2468344"/>
                </a:cubicBezTo>
                <a:lnTo>
                  <a:pt x="1390650" y="2487394"/>
                </a:lnTo>
                <a:cubicBezTo>
                  <a:pt x="1381125" y="2490569"/>
                  <a:pt x="1370429" y="2491350"/>
                  <a:pt x="1362075" y="2496919"/>
                </a:cubicBezTo>
                <a:cubicBezTo>
                  <a:pt x="1352550" y="2503269"/>
                  <a:pt x="1343739" y="2510849"/>
                  <a:pt x="1333500" y="2515969"/>
                </a:cubicBezTo>
                <a:cubicBezTo>
                  <a:pt x="1324520" y="2520459"/>
                  <a:pt x="1313702" y="2520618"/>
                  <a:pt x="1304925" y="2525494"/>
                </a:cubicBezTo>
                <a:lnTo>
                  <a:pt x="1219200" y="2582644"/>
                </a:lnTo>
                <a:cubicBezTo>
                  <a:pt x="1209675" y="2588994"/>
                  <a:pt x="1198720" y="2593599"/>
                  <a:pt x="1190625" y="2601694"/>
                </a:cubicBezTo>
                <a:cubicBezTo>
                  <a:pt x="1154950" y="2637369"/>
                  <a:pt x="1174829" y="2626009"/>
                  <a:pt x="1133475" y="2639794"/>
                </a:cubicBezTo>
                <a:cubicBezTo>
                  <a:pt x="1123950" y="2649319"/>
                  <a:pt x="1115533" y="2660099"/>
                  <a:pt x="1104900" y="2668369"/>
                </a:cubicBezTo>
                <a:cubicBezTo>
                  <a:pt x="1086828" y="2682425"/>
                  <a:pt x="1066800" y="2693769"/>
                  <a:pt x="1047750" y="2706469"/>
                </a:cubicBezTo>
                <a:cubicBezTo>
                  <a:pt x="1013268" y="2729457"/>
                  <a:pt x="1029414" y="2720399"/>
                  <a:pt x="1000125" y="2735044"/>
                </a:cubicBezTo>
              </a:path>
            </a:pathLst>
          </a:cu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447800" y="6172200"/>
            <a:ext cx="29349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20 months later . . 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447800" y="6172200"/>
            <a:ext cx="28191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Invasive Arundo donax </a:t>
            </a:r>
            <a:r>
              <a:rPr lang="en-US" dirty="0"/>
              <a:t>gone</a:t>
            </a:r>
          </a:p>
        </p:txBody>
      </p:sp>
      <p:sp>
        <p:nvSpPr>
          <p:cNvPr id="13" name="Freeform 12"/>
          <p:cNvSpPr/>
          <p:nvPr/>
        </p:nvSpPr>
        <p:spPr>
          <a:xfrm>
            <a:off x="4455268" y="4876800"/>
            <a:ext cx="2970178" cy="1707204"/>
          </a:xfrm>
          <a:custGeom>
            <a:avLst/>
            <a:gdLst>
              <a:gd name="connsiteX0" fmla="*/ 0 w 2970178"/>
              <a:gd name="connsiteY0" fmla="*/ 1415374 h 1707204"/>
              <a:gd name="connsiteX1" fmla="*/ 447472 w 2970178"/>
              <a:gd name="connsiteY1" fmla="*/ 1113817 h 1707204"/>
              <a:gd name="connsiteX2" fmla="*/ 632298 w 2970178"/>
              <a:gd name="connsiteY2" fmla="*/ 1113817 h 1707204"/>
              <a:gd name="connsiteX3" fmla="*/ 992221 w 2970178"/>
              <a:gd name="connsiteY3" fmla="*/ 1094361 h 1707204"/>
              <a:gd name="connsiteX4" fmla="*/ 1371600 w 2970178"/>
              <a:gd name="connsiteY4" fmla="*/ 880353 h 1707204"/>
              <a:gd name="connsiteX5" fmla="*/ 1712068 w 2970178"/>
              <a:gd name="connsiteY5" fmla="*/ 627434 h 1707204"/>
              <a:gd name="connsiteX6" fmla="*/ 1819072 w 2970178"/>
              <a:gd name="connsiteY6" fmla="*/ 442608 h 1707204"/>
              <a:gd name="connsiteX7" fmla="*/ 2023353 w 2970178"/>
              <a:gd name="connsiteY7" fmla="*/ 286966 h 1707204"/>
              <a:gd name="connsiteX8" fmla="*/ 2237362 w 2970178"/>
              <a:gd name="connsiteY8" fmla="*/ 102140 h 1707204"/>
              <a:gd name="connsiteX9" fmla="*/ 2402732 w 2970178"/>
              <a:gd name="connsiteY9" fmla="*/ 34046 h 1707204"/>
              <a:gd name="connsiteX10" fmla="*/ 2626468 w 2970178"/>
              <a:gd name="connsiteY10" fmla="*/ 24319 h 1707204"/>
              <a:gd name="connsiteX11" fmla="*/ 2859932 w 2970178"/>
              <a:gd name="connsiteY11" fmla="*/ 43774 h 1707204"/>
              <a:gd name="connsiteX12" fmla="*/ 2879387 w 2970178"/>
              <a:gd name="connsiteY12" fmla="*/ 286966 h 1707204"/>
              <a:gd name="connsiteX13" fmla="*/ 2918298 w 2970178"/>
              <a:gd name="connsiteY13" fmla="*/ 491246 h 1707204"/>
              <a:gd name="connsiteX14" fmla="*/ 2908570 w 2970178"/>
              <a:gd name="connsiteY14" fmla="*/ 617706 h 1707204"/>
              <a:gd name="connsiteX15" fmla="*/ 2548647 w 2970178"/>
              <a:gd name="connsiteY15" fmla="*/ 919263 h 1707204"/>
              <a:gd name="connsiteX16" fmla="*/ 1926077 w 2970178"/>
              <a:gd name="connsiteY16" fmla="*/ 1181910 h 1707204"/>
              <a:gd name="connsiteX17" fmla="*/ 1760706 w 2970178"/>
              <a:gd name="connsiteY17" fmla="*/ 1337553 h 1707204"/>
              <a:gd name="connsiteX18" fmla="*/ 1206230 w 2970178"/>
              <a:gd name="connsiteY18" fmla="*/ 1571017 h 1707204"/>
              <a:gd name="connsiteX19" fmla="*/ 904672 w 2970178"/>
              <a:gd name="connsiteY19" fmla="*/ 1707204 h 1707204"/>
              <a:gd name="connsiteX20" fmla="*/ 904672 w 2970178"/>
              <a:gd name="connsiteY20" fmla="*/ 1707204 h 1707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970178" h="1707204">
                <a:moveTo>
                  <a:pt x="0" y="1415374"/>
                </a:moveTo>
                <a:cubicBezTo>
                  <a:pt x="171044" y="1289725"/>
                  <a:pt x="342089" y="1164076"/>
                  <a:pt x="447472" y="1113817"/>
                </a:cubicBezTo>
                <a:cubicBezTo>
                  <a:pt x="552855" y="1063558"/>
                  <a:pt x="541507" y="1117060"/>
                  <a:pt x="632298" y="1113817"/>
                </a:cubicBezTo>
                <a:cubicBezTo>
                  <a:pt x="723089" y="1110574"/>
                  <a:pt x="869004" y="1133272"/>
                  <a:pt x="992221" y="1094361"/>
                </a:cubicBezTo>
                <a:cubicBezTo>
                  <a:pt x="1115438" y="1055450"/>
                  <a:pt x="1251626" y="958174"/>
                  <a:pt x="1371600" y="880353"/>
                </a:cubicBezTo>
                <a:cubicBezTo>
                  <a:pt x="1491574" y="802532"/>
                  <a:pt x="1637489" y="700391"/>
                  <a:pt x="1712068" y="627434"/>
                </a:cubicBezTo>
                <a:cubicBezTo>
                  <a:pt x="1786647" y="554477"/>
                  <a:pt x="1767191" y="499353"/>
                  <a:pt x="1819072" y="442608"/>
                </a:cubicBezTo>
                <a:cubicBezTo>
                  <a:pt x="1870953" y="385863"/>
                  <a:pt x="1953638" y="343711"/>
                  <a:pt x="2023353" y="286966"/>
                </a:cubicBezTo>
                <a:cubicBezTo>
                  <a:pt x="2093068" y="230221"/>
                  <a:pt x="2174132" y="144293"/>
                  <a:pt x="2237362" y="102140"/>
                </a:cubicBezTo>
                <a:cubicBezTo>
                  <a:pt x="2300592" y="59987"/>
                  <a:pt x="2337881" y="47016"/>
                  <a:pt x="2402732" y="34046"/>
                </a:cubicBezTo>
                <a:cubicBezTo>
                  <a:pt x="2467583" y="21076"/>
                  <a:pt x="2550268" y="22698"/>
                  <a:pt x="2626468" y="24319"/>
                </a:cubicBezTo>
                <a:cubicBezTo>
                  <a:pt x="2702668" y="25940"/>
                  <a:pt x="2817779" y="0"/>
                  <a:pt x="2859932" y="43774"/>
                </a:cubicBezTo>
                <a:cubicBezTo>
                  <a:pt x="2902085" y="87548"/>
                  <a:pt x="2869659" y="212387"/>
                  <a:pt x="2879387" y="286966"/>
                </a:cubicBezTo>
                <a:cubicBezTo>
                  <a:pt x="2889115" y="361545"/>
                  <a:pt x="2913434" y="436123"/>
                  <a:pt x="2918298" y="491246"/>
                </a:cubicBezTo>
                <a:cubicBezTo>
                  <a:pt x="2923162" y="546369"/>
                  <a:pt x="2970178" y="546370"/>
                  <a:pt x="2908570" y="617706"/>
                </a:cubicBezTo>
                <a:cubicBezTo>
                  <a:pt x="2846962" y="689042"/>
                  <a:pt x="2712396" y="825229"/>
                  <a:pt x="2548647" y="919263"/>
                </a:cubicBezTo>
                <a:cubicBezTo>
                  <a:pt x="2384898" y="1013297"/>
                  <a:pt x="2057400" y="1112195"/>
                  <a:pt x="1926077" y="1181910"/>
                </a:cubicBezTo>
                <a:cubicBezTo>
                  <a:pt x="1794754" y="1251625"/>
                  <a:pt x="1880680" y="1272702"/>
                  <a:pt x="1760706" y="1337553"/>
                </a:cubicBezTo>
                <a:cubicBezTo>
                  <a:pt x="1640732" y="1402404"/>
                  <a:pt x="1348902" y="1509409"/>
                  <a:pt x="1206230" y="1571017"/>
                </a:cubicBezTo>
                <a:cubicBezTo>
                  <a:pt x="1063558" y="1632625"/>
                  <a:pt x="904672" y="1707204"/>
                  <a:pt x="904672" y="1707204"/>
                </a:cubicBezTo>
                <a:lnTo>
                  <a:pt x="904672" y="1707204"/>
                </a:lnTo>
              </a:path>
            </a:pathLst>
          </a:cu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Owner\AppData\Local\Temp\20150723_13105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583026" y="152400"/>
            <a:ext cx="66663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47</a:t>
            </a:r>
            <a:r>
              <a:rPr lang="en-US" baseline="30000" dirty="0"/>
              <a:t>th</a:t>
            </a:r>
            <a:r>
              <a:rPr lang="en-US" dirty="0"/>
              <a:t> St. Canyon, floodplain –Native Evening Primrose in bloom </a:t>
            </a:r>
          </a:p>
          <a:p>
            <a:r>
              <a:rPr lang="en-US" dirty="0"/>
              <a:t>where </a:t>
            </a:r>
            <a:r>
              <a:rPr lang="en-US" i="1" dirty="0"/>
              <a:t>Arundo donax </a:t>
            </a:r>
            <a:r>
              <a:rPr lang="en-US" dirty="0"/>
              <a:t>once dominated (facing north), (July 24, 2015).</a:t>
            </a:r>
          </a:p>
        </p:txBody>
      </p:sp>
      <p:sp>
        <p:nvSpPr>
          <p:cNvPr id="4" name="Oval 3"/>
          <p:cNvSpPr/>
          <p:nvPr/>
        </p:nvSpPr>
        <p:spPr>
          <a:xfrm>
            <a:off x="0" y="2057400"/>
            <a:ext cx="7924800" cy="3810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05CB0E0-D1C3-4E7F-9BF0-0A360C0C9C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301" r="8301" b="3333"/>
          <a:stretch/>
        </p:blipFill>
        <p:spPr>
          <a:xfrm>
            <a:off x="2247900" y="-57150"/>
            <a:ext cx="4648200" cy="697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6306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914400"/>
            <a:ext cx="8305800" cy="1143000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rgbClr val="0070C0"/>
                </a:solidFill>
              </a:rPr>
              <a:t>Step 2 - Map Existing Conditions   </a:t>
            </a:r>
            <a:br>
              <a:rPr lang="en-US" sz="3600" dirty="0">
                <a:solidFill>
                  <a:srgbClr val="0070C0"/>
                </a:solidFill>
              </a:rPr>
            </a:br>
            <a:r>
              <a:rPr lang="en-US" sz="2700" dirty="0">
                <a:solidFill>
                  <a:srgbClr val="0070C0"/>
                </a:solidFill>
              </a:rPr>
              <a:t>GIS Mapping Internship Program</a:t>
            </a:r>
            <a:endParaRPr lang="en-US" dirty="0">
              <a:solidFill>
                <a:srgbClr val="0070C0"/>
              </a:solidFill>
            </a:endParaRPr>
          </a:p>
        </p:txBody>
      </p:sp>
      <p:pic>
        <p:nvPicPr>
          <p:cNvPr id="9" name="Picture 8" descr="ESRI Capture.PNG"/>
          <p:cNvPicPr>
            <a:picLocks noChangeAspect="1"/>
          </p:cNvPicPr>
          <p:nvPr/>
        </p:nvPicPr>
        <p:blipFill>
          <a:blip r:embed="rId2" cstate="print"/>
          <a:srcRect t="9456" r="1864" b="10168"/>
          <a:stretch>
            <a:fillRect/>
          </a:stretch>
        </p:blipFill>
        <p:spPr>
          <a:xfrm>
            <a:off x="685800" y="2781300"/>
            <a:ext cx="2057400" cy="1028700"/>
          </a:xfrm>
          <a:prstGeom prst="rect">
            <a:avLst/>
          </a:prstGeom>
        </p:spPr>
      </p:pic>
      <p:pic>
        <p:nvPicPr>
          <p:cNvPr id="11" name="Picture 10" descr="trimble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10000" y="2527580"/>
            <a:ext cx="1371600" cy="1358620"/>
          </a:xfrm>
          <a:prstGeom prst="rect">
            <a:avLst/>
          </a:prstGeom>
        </p:spPr>
      </p:pic>
      <p:pic>
        <p:nvPicPr>
          <p:cNvPr id="12" name="Picture 11" descr="sdsu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629400" y="2514600"/>
            <a:ext cx="1762970" cy="1295400"/>
          </a:xfrm>
          <a:prstGeom prst="rect">
            <a:avLst/>
          </a:prstGeom>
        </p:spPr>
      </p:pic>
      <p:pic>
        <p:nvPicPr>
          <p:cNvPr id="13" name="Picture 12" descr="gis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09600" y="4008298"/>
            <a:ext cx="2232873" cy="2087702"/>
          </a:xfrm>
          <a:prstGeom prst="rect">
            <a:avLst/>
          </a:prstGeom>
        </p:spPr>
      </p:pic>
      <p:pic>
        <p:nvPicPr>
          <p:cNvPr id="14" name="Picture 13" descr="la foto(1)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048000" y="3995058"/>
            <a:ext cx="2844800" cy="2133600"/>
          </a:xfrm>
          <a:prstGeom prst="rect">
            <a:avLst/>
          </a:prstGeom>
        </p:spPr>
      </p:pic>
      <p:pic>
        <p:nvPicPr>
          <p:cNvPr id="10" name="Picture 9" descr="GIS_Deskwork (3)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096000" y="4038600"/>
            <a:ext cx="2815607" cy="2076606"/>
          </a:xfrm>
          <a:prstGeom prst="rect">
            <a:avLst/>
          </a:prstGeom>
        </p:spPr>
      </p:pic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9696E-D991-4BAB-9FFB-E9D89438944C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304800" y="228600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70C0"/>
                </a:solidFill>
                <a:latin typeface="+mj-lt"/>
              </a:rPr>
              <a:t>Canyon Enhancement Planning  Process</a:t>
            </a:r>
          </a:p>
        </p:txBody>
      </p:sp>
    </p:spTree>
    <p:extLst>
      <p:ext uri="{BB962C8B-B14F-4D97-AF65-F5344CB8AC3E}">
        <p14:creationId xmlns:p14="http://schemas.microsoft.com/office/powerpoint/2010/main" val="32689050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2187" y="0"/>
            <a:ext cx="4285413" cy="6858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-84216" y="990600"/>
            <a:ext cx="3132216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Dozens of </a:t>
            </a:r>
          </a:p>
          <a:p>
            <a:pPr algn="ctr"/>
            <a:r>
              <a:rPr lang="en-US" sz="2400" dirty="0"/>
              <a:t>neighborhood</a:t>
            </a:r>
          </a:p>
          <a:p>
            <a:pPr algn="ctr"/>
            <a:r>
              <a:rPr lang="en-US" sz="2400" dirty="0"/>
              <a:t>canyons </a:t>
            </a:r>
          </a:p>
          <a:p>
            <a:pPr algn="ctr"/>
            <a:r>
              <a:rPr lang="en-US" sz="2400" dirty="0"/>
              <a:t>are distributed</a:t>
            </a:r>
          </a:p>
          <a:p>
            <a:pPr algn="ctr"/>
            <a:r>
              <a:rPr lang="en-US" sz="2400" dirty="0"/>
              <a:t>throughout the</a:t>
            </a:r>
          </a:p>
          <a:p>
            <a:pPr algn="ctr"/>
            <a:r>
              <a:rPr lang="en-US" sz="2400" dirty="0"/>
              <a:t>City, strategically </a:t>
            </a:r>
          </a:p>
          <a:p>
            <a:pPr algn="ctr"/>
            <a:r>
              <a:rPr lang="en-US" sz="2400" dirty="0"/>
              <a:t>located to filter runoff within each urban </a:t>
            </a:r>
          </a:p>
          <a:p>
            <a:pPr algn="ctr"/>
            <a:r>
              <a:rPr lang="en-US" sz="2400" dirty="0"/>
              <a:t>watershed.</a:t>
            </a:r>
          </a:p>
          <a:p>
            <a:pPr algn="ctr"/>
            <a:endParaRPr lang="en-US" sz="2400" dirty="0"/>
          </a:p>
          <a:p>
            <a:pPr algn="ctr"/>
            <a:r>
              <a:rPr lang="en-US" sz="2400" b="1" dirty="0"/>
              <a:t>Fewer Beach Closures</a:t>
            </a:r>
          </a:p>
          <a:p>
            <a:pPr algn="ctr"/>
            <a:endParaRPr lang="en-US" sz="2400" dirty="0"/>
          </a:p>
          <a:p>
            <a:pPr algn="ctr"/>
            <a:r>
              <a:rPr lang="en-US" sz="2400" b="1" dirty="0"/>
              <a:t>Opportunities for </a:t>
            </a:r>
          </a:p>
          <a:p>
            <a:pPr algn="ctr"/>
            <a:r>
              <a:rPr lang="en-US" sz="2400" b="1" dirty="0"/>
              <a:t>Urban Nature Trails</a:t>
            </a:r>
          </a:p>
          <a:p>
            <a:pPr algn="ctr"/>
            <a:r>
              <a:rPr lang="en-US" sz="2400" b="1" dirty="0"/>
              <a:t>Abound</a:t>
            </a:r>
          </a:p>
        </p:txBody>
      </p:sp>
    </p:spTree>
    <p:extLst>
      <p:ext uri="{BB962C8B-B14F-4D97-AF65-F5344CB8AC3E}">
        <p14:creationId xmlns:p14="http://schemas.microsoft.com/office/powerpoint/2010/main" val="36597890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nzcy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400" y="840707"/>
            <a:ext cx="8478007" cy="6017293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228600" y="5562600"/>
            <a:ext cx="762000" cy="121669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96268" y="0"/>
            <a:ext cx="866673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</a:rPr>
              <a:t>Step 3, Assemble Stakeholders, Create Action Plan</a:t>
            </a:r>
          </a:p>
          <a:p>
            <a:r>
              <a:rPr lang="en-US" sz="2800" dirty="0"/>
              <a:t>Manzanita Canyon Socio-Infrastructure Map &amp; Action Plan</a:t>
            </a:r>
          </a:p>
        </p:txBody>
      </p:sp>
    </p:spTree>
    <p:extLst>
      <p:ext uri="{BB962C8B-B14F-4D97-AF65-F5344CB8AC3E}">
        <p14:creationId xmlns:p14="http://schemas.microsoft.com/office/powerpoint/2010/main" val="9206495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zalea trail conect Urban Corps 007.jpg"/>
          <p:cNvPicPr>
            <a:picLocks noChangeAspect="1"/>
          </p:cNvPicPr>
          <p:nvPr/>
        </p:nvPicPr>
        <p:blipFill>
          <a:blip r:embed="rId2" cstate="print"/>
          <a:srcRect l="24615" r="20000"/>
          <a:stretch>
            <a:fillRect/>
          </a:stretch>
        </p:blipFill>
        <p:spPr>
          <a:xfrm>
            <a:off x="2971800" y="2197100"/>
            <a:ext cx="3160542" cy="4279900"/>
          </a:xfrm>
          <a:prstGeom prst="rect">
            <a:avLst/>
          </a:prstGeom>
          <a:ln>
            <a:solidFill>
              <a:schemeClr val="accent1">
                <a:shade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Content Placeholder 4" descr="trails.PN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4791693" y="4114800"/>
            <a:ext cx="1188249" cy="1600200"/>
          </a:xfrm>
          <a:ln>
            <a:solidFill>
              <a:schemeClr val="tx1"/>
            </a:solidFill>
          </a:ln>
          <a:effectLst>
            <a:outerShdw blurRad="50800" dist="889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rgbClr val="0070C0"/>
                </a:solidFill>
              </a:rPr>
              <a:t>Example – Trail transformation from bottom of Manzanita Canyon to up to Azalea Park</a:t>
            </a:r>
          </a:p>
        </p:txBody>
      </p:sp>
      <p:pic>
        <p:nvPicPr>
          <p:cNvPr id="10" name="Picture 9" descr="AzaleaManzCnyAfterStairsBuilt.jpg"/>
          <p:cNvPicPr>
            <a:picLocks noChangeAspect="1"/>
          </p:cNvPicPr>
          <p:nvPr/>
        </p:nvPicPr>
        <p:blipFill>
          <a:blip r:embed="rId4" cstate="print"/>
          <a:srcRect t="10163" b="7781"/>
          <a:stretch>
            <a:fillRect/>
          </a:stretch>
        </p:blipFill>
        <p:spPr>
          <a:xfrm>
            <a:off x="6736080" y="2230355"/>
            <a:ext cx="1950720" cy="4181379"/>
          </a:xfrm>
          <a:prstGeom prst="rect">
            <a:avLst/>
          </a:prstGeom>
          <a:ln>
            <a:solidFill>
              <a:schemeClr val="accent1">
                <a:shade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 descr="AzaleaTrailBeforePic.JPG"/>
          <p:cNvPicPr>
            <a:picLocks noChangeAspect="1"/>
          </p:cNvPicPr>
          <p:nvPr/>
        </p:nvPicPr>
        <p:blipFill>
          <a:blip r:embed="rId5" cstate="print"/>
          <a:srcRect l="13052" r="17335"/>
          <a:stretch>
            <a:fillRect/>
          </a:stretch>
        </p:blipFill>
        <p:spPr>
          <a:xfrm>
            <a:off x="381000" y="2174700"/>
            <a:ext cx="2286000" cy="4378500"/>
          </a:xfrm>
          <a:prstGeom prst="rect">
            <a:avLst/>
          </a:prstGeom>
          <a:ln>
            <a:solidFill>
              <a:schemeClr val="accent1">
                <a:shade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1000675" y="1809690"/>
            <a:ext cx="8909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+mj-lt"/>
              </a:rPr>
              <a:t>Before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285701" y="1828800"/>
            <a:ext cx="7281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+mj-lt"/>
              </a:rPr>
              <a:t>After</a:t>
            </a:r>
          </a:p>
        </p:txBody>
      </p:sp>
      <p:pic>
        <p:nvPicPr>
          <p:cNvPr id="15" name="Picture 14" descr="P1010019.JPG"/>
          <p:cNvPicPr>
            <a:picLocks noChangeAspect="1"/>
          </p:cNvPicPr>
          <p:nvPr/>
        </p:nvPicPr>
        <p:blipFill>
          <a:blip r:embed="rId6" cstate="print"/>
          <a:srcRect l="30740" t="12222" r="8519" b="10000"/>
          <a:stretch>
            <a:fillRect/>
          </a:stretch>
        </p:blipFill>
        <p:spPr>
          <a:xfrm>
            <a:off x="6447609" y="2209800"/>
            <a:ext cx="2543991" cy="4343400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9696E-D991-4BAB-9FFB-E9D89438944C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3710260" y="1810656"/>
            <a:ext cx="15475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+mj-lt"/>
              </a:rPr>
              <a:t>Construction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76" t="11065" r="11176" b="12222"/>
          <a:stretch/>
        </p:blipFill>
        <p:spPr>
          <a:xfrm>
            <a:off x="3276600" y="0"/>
            <a:ext cx="5562600" cy="7112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-92492" y="533400"/>
            <a:ext cx="3369092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CA Coastal Conservancy</a:t>
            </a:r>
          </a:p>
          <a:p>
            <a:pPr algn="ctr"/>
            <a:r>
              <a:rPr lang="en-US" sz="2000" b="1" dirty="0"/>
              <a:t>$300,000 Grant for</a:t>
            </a:r>
          </a:p>
          <a:p>
            <a:pPr algn="ctr"/>
            <a:r>
              <a:rPr lang="en-US" sz="2000" b="1" dirty="0"/>
              <a:t>Canyon Enhancement </a:t>
            </a:r>
          </a:p>
          <a:p>
            <a:pPr algn="ctr"/>
            <a:r>
              <a:rPr lang="en-US" sz="2000" b="1" dirty="0"/>
              <a:t>Planning 12) Urban Canyons</a:t>
            </a:r>
          </a:p>
          <a:p>
            <a:pPr algn="ctr"/>
            <a:endParaRPr lang="en-US" sz="2000" b="1" dirty="0"/>
          </a:p>
          <a:p>
            <a:pPr algn="ctr"/>
            <a:r>
              <a:rPr lang="en-US" sz="2000" b="1" dirty="0"/>
              <a:t>Water Quality - Bio</a:t>
            </a:r>
          </a:p>
          <a:p>
            <a:pPr algn="ctr"/>
            <a:r>
              <a:rPr lang="en-US" sz="2000" b="1" dirty="0"/>
              <a:t>Health – Access to Nature</a:t>
            </a:r>
          </a:p>
          <a:p>
            <a:pPr algn="ctr"/>
            <a:r>
              <a:rPr lang="en-US" sz="2000" b="1" dirty="0"/>
              <a:t>Canyons Nature Classrooms</a:t>
            </a:r>
          </a:p>
          <a:p>
            <a:pPr algn="ctr"/>
            <a:endParaRPr lang="en-US" sz="2000" b="1" dirty="0"/>
          </a:p>
          <a:p>
            <a:pPr algn="ctr"/>
            <a:r>
              <a:rPr lang="en-US" sz="2400" b="1" dirty="0"/>
              <a:t>Hiking -Jogging </a:t>
            </a:r>
          </a:p>
          <a:p>
            <a:pPr algn="ctr"/>
            <a:r>
              <a:rPr lang="en-US" sz="2400" b="1" dirty="0"/>
              <a:t>#1 Recreational Activity</a:t>
            </a:r>
          </a:p>
          <a:p>
            <a:pPr algn="ctr"/>
            <a:endParaRPr lang="en-US" sz="2000" b="1" dirty="0"/>
          </a:p>
          <a:p>
            <a:pPr algn="ctr"/>
            <a:r>
              <a:rPr lang="en-US" sz="2000" b="1" dirty="0"/>
              <a:t>Open Space Parkland distributed throughout </a:t>
            </a:r>
          </a:p>
          <a:p>
            <a:pPr algn="ctr"/>
            <a:r>
              <a:rPr lang="en-US" sz="2000" b="1" dirty="0"/>
              <a:t>all San Diego Communities</a:t>
            </a:r>
          </a:p>
          <a:p>
            <a:pPr algn="ctr"/>
            <a:endParaRPr lang="en-US" sz="800" b="1" dirty="0"/>
          </a:p>
          <a:p>
            <a:pPr algn="ctr"/>
            <a:r>
              <a:rPr lang="en-US" sz="2000" b="1" dirty="0"/>
              <a:t>Low Maintenance</a:t>
            </a:r>
          </a:p>
          <a:p>
            <a:pPr algn="ctr"/>
            <a:endParaRPr lang="en-US" sz="800" b="1" dirty="0"/>
          </a:p>
          <a:p>
            <a:pPr algn="ctr"/>
            <a:r>
              <a:rPr lang="en-US" sz="2000" b="1" dirty="0"/>
              <a:t>FUNDING </a:t>
            </a:r>
          </a:p>
          <a:p>
            <a:pPr algn="ctr"/>
            <a:r>
              <a:rPr lang="en-US" sz="2000" b="1" dirty="0"/>
              <a:t>Prop 68 for building trails</a:t>
            </a:r>
          </a:p>
          <a:p>
            <a:pPr algn="ctr"/>
            <a:r>
              <a:rPr lang="en-US" sz="2000" b="1" dirty="0"/>
              <a:t>Prop 1 for restoration</a:t>
            </a:r>
          </a:p>
        </p:txBody>
      </p:sp>
    </p:spTree>
    <p:extLst>
      <p:ext uri="{BB962C8B-B14F-4D97-AF65-F5344CB8AC3E}">
        <p14:creationId xmlns:p14="http://schemas.microsoft.com/office/powerpoint/2010/main" val="318237820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6187" y="0"/>
            <a:ext cx="4285413" cy="6858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39090" y="990600"/>
            <a:ext cx="4532910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THANK YOU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C- 3 Support for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San Diego Canyonlands Efforts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solidFill>
                <a:prstClr val="black"/>
              </a:solidFill>
              <a:latin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prstClr val="black"/>
                </a:solidFill>
                <a:latin typeface="Calibri"/>
              </a:rPr>
              <a:t>Canyon Enhancement Planning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solidFill>
                <a:prstClr val="black"/>
              </a:solidFill>
              <a:latin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prstClr val="black"/>
                </a:solidFill>
                <a:latin typeface="Calibri"/>
              </a:rPr>
              <a:t>Program CEQA &amp;Master Permit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prstClr val="black"/>
                </a:solidFill>
                <a:latin typeface="Calibri"/>
              </a:rPr>
              <a:t>F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or </a:t>
            </a:r>
            <a:r>
              <a:rPr lang="en-US" sz="2400" dirty="0">
                <a:solidFill>
                  <a:prstClr val="black"/>
                </a:solidFill>
                <a:latin typeface="Calibri"/>
              </a:rPr>
              <a:t>Canyon Enhancements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Trails &amp; Restoration</a:t>
            </a:r>
          </a:p>
          <a:p>
            <a:pPr algn="ctr"/>
            <a:endParaRPr lang="en-US" sz="1200" dirty="0">
              <a:solidFill>
                <a:prstClr val="black"/>
              </a:solidFill>
            </a:endParaRPr>
          </a:p>
          <a:p>
            <a:pPr algn="ctr"/>
            <a:r>
              <a:rPr lang="en-US" sz="2400" dirty="0">
                <a:solidFill>
                  <a:prstClr val="black"/>
                </a:solidFill>
              </a:rPr>
              <a:t>Master Right of Entry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solidFill>
                <a:prstClr val="black"/>
              </a:solidFill>
              <a:latin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prstClr val="black"/>
                </a:solidFill>
                <a:latin typeface="Calibri"/>
              </a:rPr>
              <a:t>Eroded Stream Restoration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solidFill>
                <a:prstClr val="black"/>
              </a:solidFill>
              <a:latin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prstClr val="black"/>
                </a:solidFill>
                <a:latin typeface="Calibri"/>
              </a:rPr>
              <a:t>Build a sustainable Non-Profit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i="1" dirty="0">
                <a:solidFill>
                  <a:prstClr val="black"/>
                </a:solidFill>
                <a:latin typeface="Calibri"/>
              </a:rPr>
              <a:t>for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prstClr val="black"/>
                </a:solidFill>
                <a:latin typeface="Calibri"/>
              </a:rPr>
              <a:t>Sustainable Stewardship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solidFill>
                <a:prstClr val="black"/>
              </a:solidFill>
              <a:latin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prstClr val="black"/>
                </a:solidFill>
                <a:latin typeface="Calibri"/>
              </a:rPr>
              <a:t>Matching Grant Opportunity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98137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528289"/>
            <a:ext cx="3969897" cy="5584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21333"/>
            <a:ext cx="3886200" cy="762000"/>
          </a:xfrm>
        </p:spPr>
        <p:txBody>
          <a:bodyPr>
            <a:normAutofit/>
          </a:bodyPr>
          <a:lstStyle/>
          <a:p>
            <a:r>
              <a:rPr lang="en-US" sz="4400" b="1" dirty="0">
                <a:solidFill>
                  <a:srgbClr val="0070C0"/>
                </a:solidFill>
              </a:rPr>
              <a:t>Key Goals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838200"/>
            <a:ext cx="8610600" cy="5257800"/>
          </a:xfrm>
        </p:spPr>
        <p:txBody>
          <a:bodyPr>
            <a:noAutofit/>
          </a:bodyPr>
          <a:lstStyle/>
          <a:p>
            <a:pPr>
              <a:buClrTx/>
              <a:buNone/>
            </a:pPr>
            <a:endParaRPr lang="en-US" sz="2400" b="1" dirty="0">
              <a:latin typeface="+mj-lt"/>
            </a:endParaRPr>
          </a:p>
          <a:p>
            <a:pPr>
              <a:buClrTx/>
              <a:buNone/>
            </a:pPr>
            <a:r>
              <a:rPr lang="en-US" sz="2400" b="1" dirty="0">
                <a:latin typeface="+mj-lt"/>
              </a:rPr>
              <a:t>Ecological Goals</a:t>
            </a:r>
          </a:p>
          <a:p>
            <a:pPr>
              <a:buClrTx/>
              <a:buFont typeface="Arial" pitchFamily="34" charset="0"/>
              <a:buChar char="•"/>
            </a:pPr>
            <a:r>
              <a:rPr lang="en-US" sz="2000" dirty="0">
                <a:latin typeface="+mj-lt"/>
              </a:rPr>
              <a:t>Restore watershed natural functions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n-US" sz="2000" dirty="0">
                <a:latin typeface="+mj-lt"/>
              </a:rPr>
              <a:t>Air and Water Filtration</a:t>
            </a:r>
          </a:p>
          <a:p>
            <a:pPr>
              <a:buClrTx/>
              <a:buFont typeface="Arial" pitchFamily="34" charset="0"/>
              <a:buChar char="•"/>
            </a:pPr>
            <a:r>
              <a:rPr lang="en-US" sz="2000" dirty="0">
                <a:latin typeface="+mj-lt"/>
              </a:rPr>
              <a:t>Protect threatened biodiversity</a:t>
            </a:r>
          </a:p>
          <a:p>
            <a:pPr>
              <a:buClrTx/>
              <a:buFont typeface="Arial" pitchFamily="34" charset="0"/>
              <a:buChar char="•"/>
            </a:pPr>
            <a:r>
              <a:rPr lang="en-US" sz="2000" dirty="0">
                <a:latin typeface="+mj-lt"/>
              </a:rPr>
              <a:t>Provide/protect  habitat/wildlife corridors</a:t>
            </a:r>
          </a:p>
          <a:p>
            <a:pPr>
              <a:buClrTx/>
              <a:buFont typeface="Arial" pitchFamily="34" charset="0"/>
              <a:buChar char="•"/>
            </a:pPr>
            <a:endParaRPr lang="en-US" sz="1200" b="1" dirty="0">
              <a:latin typeface="+mj-lt"/>
            </a:endParaRPr>
          </a:p>
          <a:p>
            <a:pPr>
              <a:buClrTx/>
              <a:buNone/>
            </a:pPr>
            <a:r>
              <a:rPr lang="en-US" sz="2400" b="1" dirty="0">
                <a:latin typeface="+mj-lt"/>
              </a:rPr>
              <a:t>Social Goals</a:t>
            </a:r>
          </a:p>
          <a:p>
            <a:pPr>
              <a:buClrTx/>
              <a:buFont typeface="Arial" pitchFamily="34" charset="0"/>
              <a:buChar char="•"/>
            </a:pPr>
            <a:r>
              <a:rPr lang="en-US" sz="2000" dirty="0">
                <a:latin typeface="+mj-lt"/>
              </a:rPr>
              <a:t>Promote relationship between quality </a:t>
            </a:r>
          </a:p>
          <a:p>
            <a:pPr>
              <a:buClrTx/>
              <a:buNone/>
            </a:pPr>
            <a:r>
              <a:rPr lang="en-US" sz="2000" dirty="0">
                <a:latin typeface="+mj-lt"/>
              </a:rPr>
              <a:t>      of life, human health &amp; natural open space</a:t>
            </a:r>
          </a:p>
          <a:p>
            <a:pPr>
              <a:buClrTx/>
              <a:buFont typeface="Arial" pitchFamily="34" charset="0"/>
              <a:buChar char="•"/>
            </a:pPr>
            <a:r>
              <a:rPr lang="en-US" sz="2000" dirty="0">
                <a:latin typeface="+mj-lt"/>
              </a:rPr>
              <a:t>Integrate Nature into the Urban Fabric - </a:t>
            </a:r>
            <a:r>
              <a:rPr lang="en-US" sz="2000" b="1" dirty="0">
                <a:solidFill>
                  <a:srgbClr val="00B050"/>
                </a:solidFill>
                <a:latin typeface="+mj-lt"/>
              </a:rPr>
              <a:t>LOUV</a:t>
            </a:r>
          </a:p>
          <a:p>
            <a:pPr>
              <a:buClrTx/>
              <a:buFont typeface="Arial" pitchFamily="34" charset="0"/>
              <a:buChar char="•"/>
            </a:pPr>
            <a:endParaRPr lang="en-US" sz="2000" dirty="0">
              <a:latin typeface="+mj-lt"/>
            </a:endParaRPr>
          </a:p>
          <a:p>
            <a:pPr>
              <a:buClrTx/>
              <a:buFont typeface="Arial" pitchFamily="34" charset="0"/>
              <a:buChar char="•"/>
            </a:pPr>
            <a:endParaRPr lang="en-US" sz="2000" dirty="0">
              <a:latin typeface="+mj-lt"/>
            </a:endParaRPr>
          </a:p>
          <a:p>
            <a:pPr marL="0" indent="0">
              <a:buClrTx/>
              <a:buNone/>
            </a:pPr>
            <a:endParaRPr lang="en-US" sz="2000" dirty="0">
              <a:latin typeface="+mj-lt"/>
            </a:endParaRPr>
          </a:p>
        </p:txBody>
      </p:sp>
      <p:pic>
        <p:nvPicPr>
          <p:cNvPr id="6" name="Picture 5" descr="Logo_SDCanyonlands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7200" y="4913375"/>
            <a:ext cx="2019300" cy="162553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971800" y="6167735"/>
            <a:ext cx="33187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www.sdcanyonlands.org</a:t>
            </a:r>
          </a:p>
        </p:txBody>
      </p:sp>
    </p:spTree>
    <p:extLst>
      <p:ext uri="{BB962C8B-B14F-4D97-AF65-F5344CB8AC3E}">
        <p14:creationId xmlns:p14="http://schemas.microsoft.com/office/powerpoint/2010/main" val="27200162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425758"/>
            <a:ext cx="8001000" cy="535604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609600" y="152400"/>
            <a:ext cx="8001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prstClr val="black"/>
                </a:solidFill>
                <a:latin typeface="Constantia"/>
              </a:rPr>
              <a:t>SD Canyonlands &amp; </a:t>
            </a:r>
            <a:r>
              <a:rPr lang="en-US" sz="2400" b="1" dirty="0" err="1">
                <a:solidFill>
                  <a:prstClr val="black"/>
                </a:solidFill>
                <a:latin typeface="Constantia"/>
              </a:rPr>
              <a:t>Tershia</a:t>
            </a:r>
            <a:r>
              <a:rPr lang="en-US" sz="2400" b="1" dirty="0">
                <a:solidFill>
                  <a:prstClr val="black"/>
                </a:solidFill>
                <a:latin typeface="Constantia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onstantia"/>
              </a:rPr>
              <a:t>d’Elgin</a:t>
            </a:r>
            <a:r>
              <a:rPr lang="en-US" sz="2400" b="1" dirty="0">
                <a:solidFill>
                  <a:prstClr val="black"/>
                </a:solidFill>
                <a:latin typeface="Constantia"/>
              </a:rPr>
              <a:t> (leader) creating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prstClr val="black"/>
                </a:solidFill>
                <a:latin typeface="Constantia"/>
              </a:rPr>
              <a:t>Strategy Toolkit to address stream erosion in canyons.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prstClr val="black"/>
                </a:solidFill>
                <a:latin typeface="Constantia"/>
              </a:rPr>
              <a:t>Maple Canyon, Bankers Hill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71928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go_SDCanyonland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867400" y="1346263"/>
            <a:ext cx="2019300" cy="162553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346263"/>
            <a:ext cx="3877056" cy="542544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315922" y="304800"/>
            <a:ext cx="597176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Tremendous Biodiversity in San Diego County</a:t>
            </a:r>
          </a:p>
          <a:p>
            <a:pPr algn="ctr"/>
            <a:r>
              <a:rPr lang="en-US" sz="2400" b="1" dirty="0"/>
              <a:t>Responsibility to Protect - MSCP</a:t>
            </a:r>
          </a:p>
        </p:txBody>
      </p:sp>
      <p:sp>
        <p:nvSpPr>
          <p:cNvPr id="5" name="Oval 4"/>
          <p:cNvSpPr/>
          <p:nvPr/>
        </p:nvSpPr>
        <p:spPr>
          <a:xfrm>
            <a:off x="2286000" y="5334000"/>
            <a:ext cx="1015793" cy="762000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334000" y="3200400"/>
            <a:ext cx="32242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www.sdcanyonlands.org</a:t>
            </a:r>
          </a:p>
        </p:txBody>
      </p:sp>
    </p:spTree>
    <p:extLst>
      <p:ext uri="{BB962C8B-B14F-4D97-AF65-F5344CB8AC3E}">
        <p14:creationId xmlns:p14="http://schemas.microsoft.com/office/powerpoint/2010/main" val="30262915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3400" y="228600"/>
            <a:ext cx="838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  <a:latin typeface="+mj-lt"/>
              </a:rPr>
              <a:t>Community Organizing, Canyon by Canyon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33400" y="1138297"/>
            <a:ext cx="67056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/>
            <a:r>
              <a:rPr lang="en-US" sz="2800" b="1" dirty="0">
                <a:solidFill>
                  <a:srgbClr val="0070C0"/>
                </a:solidFill>
                <a:latin typeface="+mj-lt"/>
              </a:rPr>
              <a:t>Step 1- Build Canyon “Friends” Groups</a:t>
            </a:r>
          </a:p>
          <a:p>
            <a:pPr marL="342900" indent="-342900"/>
            <a:endParaRPr lang="en-US" sz="2800" b="1" dirty="0">
              <a:solidFill>
                <a:srgbClr val="0070C0"/>
              </a:solidFill>
              <a:latin typeface="+mj-lt"/>
            </a:endParaRPr>
          </a:p>
          <a:p>
            <a:pPr marL="342900" indent="-342900"/>
            <a:endParaRPr lang="en-US" sz="2800" b="1" dirty="0">
              <a:solidFill>
                <a:srgbClr val="0070C0"/>
              </a:solidFill>
              <a:latin typeface="+mj-lt"/>
            </a:endParaRPr>
          </a:p>
          <a:p>
            <a:pPr marL="342900" indent="-342900"/>
            <a:endParaRPr lang="en-US" sz="2800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294967295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/>
          <a:lstStyle/>
          <a:p>
            <a:fld id="{8FC9696E-D991-4BAB-9FFB-E9D89438944C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11" name="Picture 10" descr="SerpentinepicBestRes26646-10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9600" y="1752600"/>
            <a:ext cx="7772400" cy="497141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553594" y="1143000"/>
            <a:ext cx="19046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>
                <a:latin typeface="+mj-lt"/>
              </a:rPr>
              <a:t>Eugene Canyon</a:t>
            </a:r>
          </a:p>
          <a:p>
            <a:pPr algn="r"/>
            <a:r>
              <a:rPr lang="en-US" sz="1200" i="1" dirty="0">
                <a:latin typeface="+mj-lt"/>
              </a:rPr>
              <a:t>Normal Heights</a:t>
            </a:r>
            <a:endParaRPr lang="en-US" i="1" dirty="0">
              <a:latin typeface="+mj-lt"/>
            </a:endParaRPr>
          </a:p>
          <a:p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8314221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C:\Users\Owner\Desktop\IMG_1572[1].jpg"/>
          <p:cNvPicPr>
            <a:picLocks noChangeAspect="1" noChangeArrowheads="1"/>
          </p:cNvPicPr>
          <p:nvPr/>
        </p:nvPicPr>
        <p:blipFill>
          <a:blip r:embed="rId2" cstate="print"/>
          <a:srcRect t="13580" b="14815"/>
          <a:stretch>
            <a:fillRect/>
          </a:stretch>
        </p:blipFill>
        <p:spPr bwMode="auto">
          <a:xfrm>
            <a:off x="3807490" y="342487"/>
            <a:ext cx="5057108" cy="2715854"/>
          </a:xfrm>
          <a:prstGeom prst="rect">
            <a:avLst/>
          </a:prstGeom>
          <a:noFill/>
        </p:spPr>
      </p:pic>
      <p:pic>
        <p:nvPicPr>
          <p:cNvPr id="4" name="Picture 12" descr="C:\Users\Owner\Desktop\IMG_1575[1].jpg"/>
          <p:cNvPicPr>
            <a:picLocks noChangeAspect="1" noChangeArrowheads="1"/>
          </p:cNvPicPr>
          <p:nvPr/>
        </p:nvPicPr>
        <p:blipFill>
          <a:blip r:embed="rId3" cstate="print"/>
          <a:srcRect l="21429"/>
          <a:stretch>
            <a:fillRect/>
          </a:stretch>
        </p:blipFill>
        <p:spPr bwMode="auto">
          <a:xfrm>
            <a:off x="152400" y="2161309"/>
            <a:ext cx="3483429" cy="3325091"/>
          </a:xfrm>
          <a:prstGeom prst="rect">
            <a:avLst/>
          </a:prstGeom>
          <a:noFill/>
        </p:spPr>
      </p:pic>
      <p:pic>
        <p:nvPicPr>
          <p:cNvPr id="6" name="Picture 13" descr="C:\Users\Owner\Desktop\IMG_1573[1].jpg"/>
          <p:cNvPicPr>
            <a:picLocks noChangeAspect="1" noChangeArrowheads="1"/>
          </p:cNvPicPr>
          <p:nvPr/>
        </p:nvPicPr>
        <p:blipFill>
          <a:blip r:embed="rId4" cstate="print"/>
          <a:srcRect r="4984" b="14953"/>
          <a:stretch>
            <a:fillRect/>
          </a:stretch>
        </p:blipFill>
        <p:spPr bwMode="auto">
          <a:xfrm>
            <a:off x="3807489" y="3276600"/>
            <a:ext cx="5107911" cy="3429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52400" y="843915"/>
            <a:ext cx="266700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+mj-lt"/>
              </a:rPr>
              <a:t>Eugene Canyon</a:t>
            </a:r>
          </a:p>
          <a:p>
            <a:r>
              <a:rPr lang="en-US" sz="1600" i="1" dirty="0">
                <a:latin typeface="+mj-lt"/>
              </a:rPr>
              <a:t>Normal Heights</a:t>
            </a:r>
            <a:endParaRPr lang="en-US" sz="2400" i="1" dirty="0">
              <a:latin typeface="+mj-lt"/>
            </a:endParaRPr>
          </a:p>
          <a:p>
            <a:endParaRPr lang="en-US" dirty="0">
              <a:latin typeface="+mj-lt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294967295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/>
          <a:lstStyle/>
          <a:p>
            <a:fld id="{8FC9696E-D991-4BAB-9FFB-E9D89438944C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1469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228600" y="0"/>
            <a:ext cx="89154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en-US" sz="2800" b="1" kern="0" dirty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Examples of Improvements</a:t>
            </a:r>
            <a:endParaRPr lang="en-US" sz="2800" b="1" i="1" kern="0" dirty="0">
              <a:solidFill>
                <a:srgbClr val="0070C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3799" name="Text Box 10"/>
          <p:cNvSpPr txBox="1">
            <a:spLocks noChangeArrowheads="1"/>
          </p:cNvSpPr>
          <p:nvPr/>
        </p:nvSpPr>
        <p:spPr bwMode="auto">
          <a:xfrm>
            <a:off x="228600" y="3352800"/>
            <a:ext cx="4572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>
                <a:solidFill>
                  <a:schemeClr val="bg1"/>
                </a:solidFill>
              </a:rPr>
              <a:t>Swan Canyon (Nov 2007)</a:t>
            </a:r>
          </a:p>
        </p:txBody>
      </p:sp>
      <p:sp>
        <p:nvSpPr>
          <p:cNvPr id="33800" name="Text Box 11"/>
          <p:cNvSpPr txBox="1">
            <a:spLocks noChangeArrowheads="1"/>
          </p:cNvSpPr>
          <p:nvPr/>
        </p:nvSpPr>
        <p:spPr bwMode="auto">
          <a:xfrm>
            <a:off x="4724400" y="3352800"/>
            <a:ext cx="39624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>
                <a:solidFill>
                  <a:schemeClr val="bg1"/>
                </a:solidFill>
              </a:rPr>
              <a:t>Swan Canyon (Jan 2009)</a:t>
            </a:r>
          </a:p>
        </p:txBody>
      </p:sp>
      <p:pic>
        <p:nvPicPr>
          <p:cNvPr id="8" name="Picture 2" descr="DSCN125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914400"/>
            <a:ext cx="4267200" cy="3733800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10" name="Picture 3" descr="RestorationAfterPhotodsc_0002_2 (2)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54843" y="2667000"/>
            <a:ext cx="4649671" cy="3641700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152400" y="4659868"/>
            <a:ext cx="35052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b="1" dirty="0">
                <a:latin typeface="+mj-lt"/>
              </a:rPr>
              <a:t>Switzer Canyon – BEFORE 2002 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4294967295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/>
          <a:lstStyle/>
          <a:p>
            <a:fld id="{8FC9696E-D991-4BAB-9FFB-E9D89438944C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4191000" y="6324600"/>
            <a:ext cx="32004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b="1" dirty="0">
                <a:latin typeface="+mj-lt"/>
              </a:rPr>
              <a:t>Switzer Canyon – AFTER 2012 </a:t>
            </a:r>
          </a:p>
        </p:txBody>
      </p:sp>
      <p:sp>
        <p:nvSpPr>
          <p:cNvPr id="12" name="Oval 11"/>
          <p:cNvSpPr/>
          <p:nvPr/>
        </p:nvSpPr>
        <p:spPr>
          <a:xfrm>
            <a:off x="2209800" y="914400"/>
            <a:ext cx="304800" cy="533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6477000" y="2667000"/>
            <a:ext cx="304800" cy="533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57200"/>
            <a:ext cx="9901238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Oval 7"/>
          <p:cNvSpPr/>
          <p:nvPr/>
        </p:nvSpPr>
        <p:spPr>
          <a:xfrm>
            <a:off x="6019800" y="4038600"/>
            <a:ext cx="457200" cy="914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1752600" y="1066800"/>
            <a:ext cx="457200" cy="1219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105400" y="1371600"/>
            <a:ext cx="379982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Swan Canyon, City Heights</a:t>
            </a:r>
          </a:p>
          <a:p>
            <a:r>
              <a:rPr lang="en-US" sz="2400" dirty="0"/>
              <a:t>Before (on left) After (below)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38200" y="4267200"/>
            <a:ext cx="2039276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November 17, 2007</a:t>
            </a:r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943600" y="6412468"/>
            <a:ext cx="16002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May  15, 2013</a:t>
            </a:r>
          </a:p>
        </p:txBody>
      </p:sp>
    </p:spTree>
  </p:cSld>
  <p:clrMapOvr>
    <a:masterClrMapping/>
  </p:clrMapOvr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2604</TotalTime>
  <Words>703</Words>
  <Application>Microsoft Office PowerPoint</Application>
  <PresentationFormat>On-screen Show (4:3)</PresentationFormat>
  <Paragraphs>152</Paragraphs>
  <Slides>23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30" baseType="lpstr">
      <vt:lpstr>Arial</vt:lpstr>
      <vt:lpstr>Calibri</vt:lpstr>
      <vt:lpstr>Constantia</vt:lpstr>
      <vt:lpstr>Wingdings</vt:lpstr>
      <vt:lpstr>Wingdings 2</vt:lpstr>
      <vt:lpstr>Office Theme</vt:lpstr>
      <vt:lpstr>Flow</vt:lpstr>
      <vt:lpstr>PowerPoint Presentation</vt:lpstr>
      <vt:lpstr>PowerPoint Presentation</vt:lpstr>
      <vt:lpstr>Key Goals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Step 2 - Map Existing Conditions    GIS Mapping Internship Program</vt:lpstr>
      <vt:lpstr>PowerPoint Presentation</vt:lpstr>
      <vt:lpstr>Example – Trail transformation from bottom of Manzanita Canyon to up to Azalea Park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Owner</dc:creator>
  <cp:lastModifiedBy>Eric Bowlby</cp:lastModifiedBy>
  <cp:revision>81</cp:revision>
  <dcterms:created xsi:type="dcterms:W3CDTF">2015-07-23T15:29:12Z</dcterms:created>
  <dcterms:modified xsi:type="dcterms:W3CDTF">2018-07-20T23:18:45Z</dcterms:modified>
</cp:coreProperties>
</file>